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charts/chart2.xml" ContentType="application/vnd.openxmlformats-officedocument.drawingml.char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3.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5.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6.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714" r:id="rId5"/>
  </p:sldMasterIdLst>
  <p:notesMasterIdLst>
    <p:notesMasterId r:id="rId21"/>
  </p:notesMasterIdLst>
  <p:handoutMasterIdLst>
    <p:handoutMasterId r:id="rId22"/>
  </p:handoutMasterIdLst>
  <p:sldIdLst>
    <p:sldId id="927" r:id="rId6"/>
    <p:sldId id="929" r:id="rId7"/>
    <p:sldId id="988" r:id="rId8"/>
    <p:sldId id="989" r:id="rId9"/>
    <p:sldId id="991" r:id="rId10"/>
    <p:sldId id="1020" r:id="rId11"/>
    <p:sldId id="993" r:id="rId12"/>
    <p:sldId id="995" r:id="rId13"/>
    <p:sldId id="1019" r:id="rId14"/>
    <p:sldId id="997" r:id="rId15"/>
    <p:sldId id="1011" r:id="rId16"/>
    <p:sldId id="961" r:id="rId17"/>
    <p:sldId id="1015" r:id="rId18"/>
    <p:sldId id="777" r:id="rId19"/>
    <p:sldId id="984" r:id="rId20"/>
  </p:sldIdLst>
  <p:sldSz cx="13004800" cy="7315200"/>
  <p:notesSz cx="6950075" cy="9236075"/>
  <p:defaultTextStyle>
    <a:defPPr>
      <a:defRPr lang="en-US"/>
    </a:defPPr>
    <a:lvl1pPr marL="0" algn="l" defTabSz="811943" rtl="0" eaLnBrk="1" latinLnBrk="0" hangingPunct="1">
      <a:defRPr sz="1598" kern="1200">
        <a:solidFill>
          <a:schemeClr val="tx1"/>
        </a:solidFill>
        <a:latin typeface="+mn-lt"/>
        <a:ea typeface="+mn-ea"/>
        <a:cs typeface="+mn-cs"/>
      </a:defRPr>
    </a:lvl1pPr>
    <a:lvl2pPr marL="405972" algn="l" defTabSz="811943" rtl="0" eaLnBrk="1" latinLnBrk="0" hangingPunct="1">
      <a:defRPr sz="1598" kern="1200">
        <a:solidFill>
          <a:schemeClr val="tx1"/>
        </a:solidFill>
        <a:latin typeface="+mn-lt"/>
        <a:ea typeface="+mn-ea"/>
        <a:cs typeface="+mn-cs"/>
      </a:defRPr>
    </a:lvl2pPr>
    <a:lvl3pPr marL="811943" algn="l" defTabSz="811943" rtl="0" eaLnBrk="1" latinLnBrk="0" hangingPunct="1">
      <a:defRPr sz="1598" kern="1200">
        <a:solidFill>
          <a:schemeClr val="tx1"/>
        </a:solidFill>
        <a:latin typeface="+mn-lt"/>
        <a:ea typeface="+mn-ea"/>
        <a:cs typeface="+mn-cs"/>
      </a:defRPr>
    </a:lvl3pPr>
    <a:lvl4pPr marL="1217915" algn="l" defTabSz="811943" rtl="0" eaLnBrk="1" latinLnBrk="0" hangingPunct="1">
      <a:defRPr sz="1598" kern="1200">
        <a:solidFill>
          <a:schemeClr val="tx1"/>
        </a:solidFill>
        <a:latin typeface="+mn-lt"/>
        <a:ea typeface="+mn-ea"/>
        <a:cs typeface="+mn-cs"/>
      </a:defRPr>
    </a:lvl4pPr>
    <a:lvl5pPr marL="1623887" algn="l" defTabSz="811943" rtl="0" eaLnBrk="1" latinLnBrk="0" hangingPunct="1">
      <a:defRPr sz="1598" kern="1200">
        <a:solidFill>
          <a:schemeClr val="tx1"/>
        </a:solidFill>
        <a:latin typeface="+mn-lt"/>
        <a:ea typeface="+mn-ea"/>
        <a:cs typeface="+mn-cs"/>
      </a:defRPr>
    </a:lvl5pPr>
    <a:lvl6pPr marL="2029858" algn="l" defTabSz="811943" rtl="0" eaLnBrk="1" latinLnBrk="0" hangingPunct="1">
      <a:defRPr sz="1598" kern="1200">
        <a:solidFill>
          <a:schemeClr val="tx1"/>
        </a:solidFill>
        <a:latin typeface="+mn-lt"/>
        <a:ea typeface="+mn-ea"/>
        <a:cs typeface="+mn-cs"/>
      </a:defRPr>
    </a:lvl6pPr>
    <a:lvl7pPr marL="2435830" algn="l" defTabSz="811943" rtl="0" eaLnBrk="1" latinLnBrk="0" hangingPunct="1">
      <a:defRPr sz="1598" kern="1200">
        <a:solidFill>
          <a:schemeClr val="tx1"/>
        </a:solidFill>
        <a:latin typeface="+mn-lt"/>
        <a:ea typeface="+mn-ea"/>
        <a:cs typeface="+mn-cs"/>
      </a:defRPr>
    </a:lvl7pPr>
    <a:lvl8pPr marL="2841802" algn="l" defTabSz="811943" rtl="0" eaLnBrk="1" latinLnBrk="0" hangingPunct="1">
      <a:defRPr sz="1598" kern="1200">
        <a:solidFill>
          <a:schemeClr val="tx1"/>
        </a:solidFill>
        <a:latin typeface="+mn-lt"/>
        <a:ea typeface="+mn-ea"/>
        <a:cs typeface="+mn-cs"/>
      </a:defRPr>
    </a:lvl8pPr>
    <a:lvl9pPr marL="3247773" algn="l" defTabSz="811943" rtl="0" eaLnBrk="1" latinLnBrk="0" hangingPunct="1">
      <a:defRPr sz="159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C25D80-07C7-D317-1781-A97063215421}" name="Randall Gutermuth" initials="RG" userId="S::rgutermuth@amview.com::e7c1daf2-e8f6-4f38-b380-ec0a39e67219" providerId="AD"/>
  <p188:author id="{5C2DF0CE-1D35-2399-B9D4-DC6394B002F9}" name="Emily Thomas" initials="ET" userId="S::emily@amview.com::1c3dfe3d-1e0a-445f-b315-04b57b68a5d3" providerId="AD"/>
  <p188:author id="{0E50A6EA-A64B-92CE-FC59-9917EA46E33F}" name="Josh Davidson" initials="JD" userId="S::josh@amview.com::bf55362a-0885-4e1b-8510-b33bad2cfaa5" providerId="AD"/>
  <p188:author id="{EDC879EE-896C-C0FB-419E-6B249C142224}" name="Marshall Whinney" initials="MW" userId="S::marshall@amview.com::e71b7494-0625-424d-abc2-6d79fa40dbe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nda DiVall" initials="LD" lastIdx="1" clrIdx="0">
    <p:extLst>
      <p:ext uri="{19B8F6BF-5375-455C-9EA6-DF929625EA0E}">
        <p15:presenceInfo xmlns:p15="http://schemas.microsoft.com/office/powerpoint/2012/main" userId="7f06a74c-3c9a-44a2-baa1-5701513327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3E1D8"/>
    <a:srgbClr val="F77F00"/>
    <a:srgbClr val="DAE3F3"/>
    <a:srgbClr val="B4C7E7"/>
    <a:srgbClr val="FFFFFF"/>
    <a:srgbClr val="8FAADC"/>
    <a:srgbClr val="2F5597"/>
    <a:srgbClr val="192C4F"/>
    <a:srgbClr val="2B4B85"/>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8E5F62-13B6-4401-A74C-FDD1FC2F41DB}" v="734" dt="2024-03-05T17:29:30.333"/>
    <p1510:client id="{739E3B55-1DE0-4164-8EEB-1B641712E936}" v="178" dt="2024-03-05T17:28:56.453"/>
    <p1510:client id="{EF4C5401-6FB3-410C-A28F-484C571F15AC}" v="2" dt="2024-03-05T17:30:47.682"/>
    <p1510:client id="{FCA5D20F-A576-9D4F-B0AE-79CDEDE040B2}" v="315" dt="2024-03-05T17:24:00.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3" d="100"/>
          <a:sy n="113" d="100"/>
        </p:scale>
        <p:origin x="776" y="192"/>
      </p:cViewPr>
      <p:guideLst>
        <p:guide orient="horz" pos="2304"/>
        <p:guide pos="409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2.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amview.sharepoint.com/Amview/American%20Action%20Network/National/February%202024/AAN%20Ukraine%20Funding%20Survey%20Feb24%20Linked%20Topli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71264367817068E-2"/>
          <c:y val="0.10469071278753911"/>
          <c:w val="0.84743540927292105"/>
          <c:h val="0.66390984423890254"/>
        </c:manualLayout>
      </c:layout>
      <c:lineChart>
        <c:grouping val="standard"/>
        <c:varyColors val="0"/>
        <c:ser>
          <c:idx val="0"/>
          <c:order val="0"/>
          <c:tx>
            <c:strRef>
              <c:f>Sheet1!$B$1</c:f>
              <c:strCache>
                <c:ptCount val="1"/>
                <c:pt idx="0">
                  <c:v>Republican</c:v>
                </c:pt>
              </c:strCache>
            </c:strRef>
          </c:tx>
          <c:spPr>
            <a:ln w="38058">
              <a:solidFill>
                <a:srgbClr val="D60000"/>
              </a:solidFill>
              <a:prstDash val="solid"/>
            </a:ln>
          </c:spPr>
          <c:marker>
            <c:spPr>
              <a:solidFill>
                <a:srgbClr val="D60000"/>
              </a:solidFill>
              <a:ln w="34861">
                <a:noFill/>
              </a:ln>
            </c:spPr>
          </c:marker>
          <c:dLbls>
            <c:dLbl>
              <c:idx val="0"/>
              <c:layout>
                <c:manualLayout>
                  <c:x val="1.0872024617613147E-4"/>
                  <c:y val="8.4541062801934894E-3"/>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DD-4843-AE17-458B803AF54A}"/>
                </c:ext>
              </c:extLst>
            </c:dLbl>
            <c:dLbl>
              <c:idx val="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DD-4843-AE17-458B803AF54A}"/>
                </c:ext>
              </c:extLst>
            </c:dLbl>
            <c:dLbl>
              <c:idx val="3"/>
              <c:layout>
                <c:manualLayout>
                  <c:x val="1.4367816091954023E-3"/>
                  <c:y val="-8.4299431321085028E-2"/>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8DD-4843-AE17-458B803AF54A}"/>
                </c:ext>
              </c:extLst>
            </c:dLbl>
            <c:dLbl>
              <c:idx val="4"/>
              <c:layout>
                <c:manualLayout>
                  <c:x val="-3.0890804597701212E-2"/>
                  <c:y val="-4.75207786526683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DD-4843-AE17-458B803AF54A}"/>
                </c:ext>
              </c:extLst>
            </c:dLbl>
            <c:dLbl>
              <c:idx val="5"/>
              <c:layout>
                <c:manualLayout>
                  <c:x val="-2.6580572902525652E-2"/>
                  <c:y val="-4.47432195975503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8DD-4843-AE17-458B803AF54A}"/>
                </c:ext>
              </c:extLst>
            </c:dLbl>
            <c:dLbl>
              <c:idx val="6"/>
              <c:layout>
                <c:manualLayout>
                  <c:x val="-2.6580459770114952E-2"/>
                  <c:y val="-4.75207786526684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8DD-4843-AE17-458B803AF54A}"/>
                </c:ext>
              </c:extLst>
            </c:dLbl>
            <c:dLbl>
              <c:idx val="7"/>
              <c:layout>
                <c:manualLayout>
                  <c:x val="-3.0890804597701212E-2"/>
                  <c:y val="-3.91874453193350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8DD-4843-AE17-458B803AF54A}"/>
                </c:ext>
              </c:extLst>
            </c:dLbl>
            <c:dLbl>
              <c:idx val="8"/>
              <c:layout>
                <c:manualLayout>
                  <c:x val="-2.9454022988505652E-2"/>
                  <c:y val="-4.47430008748913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8DD-4843-AE17-458B803AF54A}"/>
                </c:ext>
              </c:extLst>
            </c:dLbl>
            <c:dLbl>
              <c:idx val="9"/>
              <c:layout>
                <c:manualLayout>
                  <c:x val="-2.514367816091987E-2"/>
                  <c:y val="-3.64096675415577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8DD-4843-AE17-458B803AF54A}"/>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8DD-4843-AE17-458B803AF54A}"/>
                </c:ext>
              </c:extLst>
            </c:dLbl>
            <c:dLbl>
              <c:idx val="11"/>
              <c:layout>
                <c:manualLayout>
                  <c:x val="0"/>
                  <c:y val="-7.7777777777777821E-2"/>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8DD-4843-AE17-458B803AF54A}"/>
                </c:ext>
              </c:extLst>
            </c:dLbl>
            <c:dLbl>
              <c:idx val="12"/>
              <c:layout>
                <c:manualLayout>
                  <c:x val="-1.4367816091955113E-3"/>
                  <c:y val="-8.0555555555555991E-2"/>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8DD-4843-AE17-458B803AF54A}"/>
                </c:ext>
              </c:extLst>
            </c:dLbl>
            <c:dLbl>
              <c:idx val="1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8DD-4843-AE17-458B803AF54A}"/>
                </c:ext>
              </c:extLst>
            </c:dLbl>
            <c:spPr>
              <a:solidFill>
                <a:srgbClr val="D60000"/>
              </a:solidFill>
              <a:ln>
                <a:noFill/>
              </a:ln>
            </c:spPr>
            <c:txPr>
              <a:bodyPr/>
              <a:lstStyle/>
              <a:p>
                <a:pPr>
                  <a:defRPr sz="1400">
                    <a:solidFill>
                      <a:schemeClr val="bg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May      2009</c:v>
                </c:pt>
                <c:pt idx="1">
                  <c:v>Sept. 2009</c:v>
                </c:pt>
                <c:pt idx="2">
                  <c:v>Dec.     2009</c:v>
                </c:pt>
                <c:pt idx="3">
                  <c:v>Jan.       2010</c:v>
                </c:pt>
                <c:pt idx="4">
                  <c:v>Feb.          2010</c:v>
                </c:pt>
                <c:pt idx="5">
                  <c:v>May         2010</c:v>
                </c:pt>
                <c:pt idx="6">
                  <c:v>Aug. 2010</c:v>
                </c:pt>
                <c:pt idx="7">
                  <c:v>Sept.       12-16</c:v>
                </c:pt>
                <c:pt idx="8">
                  <c:v>Sept.       19-23</c:v>
                </c:pt>
                <c:pt idx="9">
                  <c:v>Sept.       26-30</c:v>
                </c:pt>
                <c:pt idx="10">
                  <c:v>Oct.         3-7</c:v>
                </c:pt>
                <c:pt idx="11">
                  <c:v>Oct.         10-14</c:v>
                </c:pt>
                <c:pt idx="12">
                  <c:v>Oct.          17-21</c:v>
                </c:pt>
                <c:pt idx="13">
                  <c:v>Oct. 24-28</c:v>
                </c:pt>
              </c:strCache>
            </c:strRef>
          </c:cat>
          <c:val>
            <c:numRef>
              <c:f>Sheet1!$B$2:$B$15</c:f>
              <c:numCache>
                <c:formatCode>0%</c:formatCode>
                <c:ptCount val="14"/>
                <c:pt idx="0">
                  <c:v>0.4</c:v>
                </c:pt>
                <c:pt idx="1">
                  <c:v>0.41000000000000031</c:v>
                </c:pt>
                <c:pt idx="2">
                  <c:v>0.45</c:v>
                </c:pt>
                <c:pt idx="3">
                  <c:v>0.39000000000000051</c:v>
                </c:pt>
                <c:pt idx="4">
                  <c:v>0.42000000000000032</c:v>
                </c:pt>
                <c:pt idx="5">
                  <c:v>0.43000000000000038</c:v>
                </c:pt>
                <c:pt idx="6">
                  <c:v>0.46</c:v>
                </c:pt>
                <c:pt idx="7">
                  <c:v>0.45</c:v>
                </c:pt>
                <c:pt idx="8">
                  <c:v>0.46</c:v>
                </c:pt>
                <c:pt idx="9">
                  <c:v>0.48000000000000032</c:v>
                </c:pt>
                <c:pt idx="10">
                  <c:v>0.46</c:v>
                </c:pt>
                <c:pt idx="11">
                  <c:v>0.44000000000000045</c:v>
                </c:pt>
                <c:pt idx="12">
                  <c:v>0.45</c:v>
                </c:pt>
                <c:pt idx="13">
                  <c:v>0.48000000000000032</c:v>
                </c:pt>
              </c:numCache>
            </c:numRef>
          </c:val>
          <c:smooth val="0"/>
          <c:extLst>
            <c:ext xmlns:c16="http://schemas.microsoft.com/office/drawing/2014/chart" uri="{C3380CC4-5D6E-409C-BE32-E72D297353CC}">
              <c16:uniqueId val="{0000000D-38DD-4843-AE17-458B803AF54A}"/>
            </c:ext>
          </c:extLst>
        </c:ser>
        <c:ser>
          <c:idx val="1"/>
          <c:order val="1"/>
          <c:tx>
            <c:strRef>
              <c:f>Sheet1!$C$1</c:f>
              <c:strCache>
                <c:ptCount val="1"/>
                <c:pt idx="0">
                  <c:v>Democrat</c:v>
                </c:pt>
              </c:strCache>
            </c:strRef>
          </c:tx>
          <c:spPr>
            <a:ln w="38058">
              <a:solidFill>
                <a:srgbClr val="2A546D"/>
              </a:solidFill>
            </a:ln>
          </c:spPr>
          <c:marker>
            <c:spPr>
              <a:solidFill>
                <a:srgbClr val="2A546D"/>
              </a:solidFill>
              <a:ln>
                <a:solidFill>
                  <a:srgbClr val="00007E"/>
                </a:solidFill>
              </a:ln>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8DD-4843-AE17-458B803AF54A}"/>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8DD-4843-AE17-458B803AF54A}"/>
                </c:ext>
              </c:extLst>
            </c:dLbl>
            <c:spPr>
              <a:solidFill>
                <a:srgbClr val="2A546D"/>
              </a:solidFill>
              <a:ln>
                <a:noFill/>
              </a:ln>
            </c:spPr>
            <c:txPr>
              <a:bodyPr/>
              <a:lstStyle/>
              <a:p>
                <a:pPr>
                  <a:defRPr sz="1400">
                    <a:solidFill>
                      <a:schemeClr val="bg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May      2009</c:v>
                </c:pt>
                <c:pt idx="1">
                  <c:v>Sept. 2009</c:v>
                </c:pt>
                <c:pt idx="2">
                  <c:v>Dec.     2009</c:v>
                </c:pt>
                <c:pt idx="3">
                  <c:v>Jan.       2010</c:v>
                </c:pt>
                <c:pt idx="4">
                  <c:v>Feb.          2010</c:v>
                </c:pt>
                <c:pt idx="5">
                  <c:v>May         2010</c:v>
                </c:pt>
                <c:pt idx="6">
                  <c:v>Aug. 2010</c:v>
                </c:pt>
                <c:pt idx="7">
                  <c:v>Sept.       12-16</c:v>
                </c:pt>
                <c:pt idx="8">
                  <c:v>Sept.       19-23</c:v>
                </c:pt>
                <c:pt idx="9">
                  <c:v>Sept.       26-30</c:v>
                </c:pt>
                <c:pt idx="10">
                  <c:v>Oct.         3-7</c:v>
                </c:pt>
                <c:pt idx="11">
                  <c:v>Oct.         10-14</c:v>
                </c:pt>
                <c:pt idx="12">
                  <c:v>Oct.          17-21</c:v>
                </c:pt>
                <c:pt idx="13">
                  <c:v>Oct. 24-28</c:v>
                </c:pt>
              </c:strCache>
            </c:strRef>
          </c:cat>
          <c:val>
            <c:numRef>
              <c:f>Sheet1!$C$2:$C$15</c:f>
              <c:numCache>
                <c:formatCode>0%</c:formatCode>
                <c:ptCount val="14"/>
                <c:pt idx="0">
                  <c:v>0.4</c:v>
                </c:pt>
                <c:pt idx="1">
                  <c:v>0.43000000000000038</c:v>
                </c:pt>
                <c:pt idx="2">
                  <c:v>0.36000000000000032</c:v>
                </c:pt>
                <c:pt idx="3">
                  <c:v>0.37000000000000038</c:v>
                </c:pt>
                <c:pt idx="4">
                  <c:v>0.36000000000000032</c:v>
                </c:pt>
                <c:pt idx="5">
                  <c:v>0.37000000000000038</c:v>
                </c:pt>
                <c:pt idx="6">
                  <c:v>0.3800000000000005</c:v>
                </c:pt>
                <c:pt idx="7">
                  <c:v>0.4</c:v>
                </c:pt>
                <c:pt idx="8">
                  <c:v>0.3800000000000005</c:v>
                </c:pt>
                <c:pt idx="9">
                  <c:v>0.37000000000000038</c:v>
                </c:pt>
                <c:pt idx="10">
                  <c:v>0.4</c:v>
                </c:pt>
                <c:pt idx="11">
                  <c:v>0.4</c:v>
                </c:pt>
                <c:pt idx="12">
                  <c:v>0.39000000000000051</c:v>
                </c:pt>
                <c:pt idx="13">
                  <c:v>0.4</c:v>
                </c:pt>
              </c:numCache>
            </c:numRef>
          </c:val>
          <c:smooth val="0"/>
          <c:extLst>
            <c:ext xmlns:c16="http://schemas.microsoft.com/office/drawing/2014/chart" uri="{C3380CC4-5D6E-409C-BE32-E72D297353CC}">
              <c16:uniqueId val="{00000010-38DD-4843-AE17-458B803AF54A}"/>
            </c:ext>
          </c:extLst>
        </c:ser>
        <c:ser>
          <c:idx val="2"/>
          <c:order val="2"/>
          <c:tx>
            <c:strRef>
              <c:f>Sheet1!$D$1</c:f>
              <c:strCache>
                <c:ptCount val="1"/>
                <c:pt idx="0">
                  <c:v>Don't Know</c:v>
                </c:pt>
              </c:strCache>
            </c:strRef>
          </c:tx>
          <c:spPr>
            <a:ln w="38100">
              <a:solidFill>
                <a:schemeClr val="tx1">
                  <a:lumMod val="50000"/>
                  <a:lumOff val="50000"/>
                </a:schemeClr>
              </a:solidFill>
            </a:ln>
          </c:spPr>
          <c:marker>
            <c:spPr>
              <a:solidFill>
                <a:schemeClr val="tx1">
                  <a:lumMod val="50000"/>
                  <a:lumOff val="50000"/>
                </a:schemeClr>
              </a:solidFill>
              <a:ln>
                <a:noFill/>
              </a:ln>
            </c:spPr>
          </c:marker>
          <c:dLbls>
            <c:spPr>
              <a:solidFill>
                <a:schemeClr val="tx1">
                  <a:lumMod val="50000"/>
                  <a:lumOff val="50000"/>
                </a:schemeClr>
              </a:solidFill>
              <a:ln>
                <a:noFill/>
              </a:ln>
            </c:spPr>
            <c:txPr>
              <a:bodyPr/>
              <a:lstStyle/>
              <a:p>
                <a:pPr>
                  <a:defRPr sz="1400">
                    <a:solidFill>
                      <a:schemeClr val="bg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May      2009</c:v>
                </c:pt>
                <c:pt idx="1">
                  <c:v>Sept. 2009</c:v>
                </c:pt>
                <c:pt idx="2">
                  <c:v>Dec.     2009</c:v>
                </c:pt>
                <c:pt idx="3">
                  <c:v>Jan.       2010</c:v>
                </c:pt>
                <c:pt idx="4">
                  <c:v>Feb.          2010</c:v>
                </c:pt>
                <c:pt idx="5">
                  <c:v>May         2010</c:v>
                </c:pt>
                <c:pt idx="6">
                  <c:v>Aug. 2010</c:v>
                </c:pt>
                <c:pt idx="7">
                  <c:v>Sept.       12-16</c:v>
                </c:pt>
                <c:pt idx="8">
                  <c:v>Sept.       19-23</c:v>
                </c:pt>
                <c:pt idx="9">
                  <c:v>Sept.       26-30</c:v>
                </c:pt>
                <c:pt idx="10">
                  <c:v>Oct.         3-7</c:v>
                </c:pt>
                <c:pt idx="11">
                  <c:v>Oct.         10-14</c:v>
                </c:pt>
                <c:pt idx="12">
                  <c:v>Oct.          17-21</c:v>
                </c:pt>
                <c:pt idx="13">
                  <c:v>Oct. 24-28</c:v>
                </c:pt>
              </c:strCache>
            </c:strRef>
          </c:cat>
          <c:val>
            <c:numRef>
              <c:f>Sheet1!$D$2:$D$15</c:f>
              <c:numCache>
                <c:formatCode>0%</c:formatCode>
                <c:ptCount val="14"/>
                <c:pt idx="0">
                  <c:v>0.2</c:v>
                </c:pt>
                <c:pt idx="1">
                  <c:v>0.15000000000000022</c:v>
                </c:pt>
                <c:pt idx="2">
                  <c:v>0.16000000000000025</c:v>
                </c:pt>
                <c:pt idx="3">
                  <c:v>0.21000000000000021</c:v>
                </c:pt>
                <c:pt idx="4">
                  <c:v>0.19000000000000025</c:v>
                </c:pt>
                <c:pt idx="5">
                  <c:v>0.18000000000000022</c:v>
                </c:pt>
                <c:pt idx="6">
                  <c:v>0.14000000000000001</c:v>
                </c:pt>
                <c:pt idx="7">
                  <c:v>0.13</c:v>
                </c:pt>
                <c:pt idx="8">
                  <c:v>0.13</c:v>
                </c:pt>
                <c:pt idx="9">
                  <c:v>0.12000000000000002</c:v>
                </c:pt>
                <c:pt idx="10">
                  <c:v>0.11000000000000011</c:v>
                </c:pt>
                <c:pt idx="11">
                  <c:v>0.12000000000000002</c:v>
                </c:pt>
                <c:pt idx="12">
                  <c:v>0.12000000000000002</c:v>
                </c:pt>
                <c:pt idx="13">
                  <c:v>9.0000000000000066E-2</c:v>
                </c:pt>
              </c:numCache>
            </c:numRef>
          </c:val>
          <c:smooth val="0"/>
          <c:extLst>
            <c:ext xmlns:c16="http://schemas.microsoft.com/office/drawing/2014/chart" uri="{C3380CC4-5D6E-409C-BE32-E72D297353CC}">
              <c16:uniqueId val="{00000011-38DD-4843-AE17-458B803AF54A}"/>
            </c:ext>
          </c:extLst>
        </c:ser>
        <c:dLbls>
          <c:showLegendKey val="0"/>
          <c:showVal val="0"/>
          <c:showCatName val="0"/>
          <c:showSerName val="0"/>
          <c:showPercent val="0"/>
          <c:showBubbleSize val="0"/>
        </c:dLbls>
        <c:marker val="1"/>
        <c:smooth val="0"/>
        <c:axId val="299503376"/>
        <c:axId val="299503768"/>
      </c:lineChart>
      <c:catAx>
        <c:axId val="299503376"/>
        <c:scaling>
          <c:orientation val="minMax"/>
        </c:scaling>
        <c:delete val="0"/>
        <c:axPos val="b"/>
        <c:numFmt formatCode="General" sourceLinked="1"/>
        <c:majorTickMark val="out"/>
        <c:minorTickMark val="none"/>
        <c:tickLblPos val="nextTo"/>
        <c:txPr>
          <a:bodyPr/>
          <a:lstStyle/>
          <a:p>
            <a:pPr>
              <a:defRPr sz="1200"/>
            </a:pPr>
            <a:endParaRPr lang="en-US"/>
          </a:p>
        </c:txPr>
        <c:crossAx val="299503768"/>
        <c:crosses val="autoZero"/>
        <c:auto val="1"/>
        <c:lblAlgn val="ctr"/>
        <c:lblOffset val="100"/>
        <c:noMultiLvlLbl val="0"/>
      </c:catAx>
      <c:valAx>
        <c:axId val="299503768"/>
        <c:scaling>
          <c:orientation val="minMax"/>
          <c:max val="0.60000000000000064"/>
          <c:min val="0"/>
        </c:scaling>
        <c:delete val="0"/>
        <c:axPos val="l"/>
        <c:majorGridlines/>
        <c:numFmt formatCode="0%" sourceLinked="1"/>
        <c:majorTickMark val="out"/>
        <c:minorTickMark val="in"/>
        <c:tickLblPos val="nextTo"/>
        <c:spPr>
          <a:ln/>
        </c:spPr>
        <c:crossAx val="299503376"/>
        <c:crosses val="autoZero"/>
        <c:crossBetween val="between"/>
        <c:majorUnit val="0.1"/>
        <c:minorUnit val="0.1"/>
      </c:valAx>
      <c:spPr>
        <a:solidFill>
          <a:srgbClr val="FCF7D7"/>
        </a:solidFill>
      </c:spPr>
    </c:plotArea>
    <c:plotVisOnly val="1"/>
    <c:dispBlanksAs val="gap"/>
    <c:showDLblsOverMax val="0"/>
  </c:chart>
  <c:txPr>
    <a:bodyPr/>
    <a:lstStyle/>
    <a:p>
      <a:pPr>
        <a:defRPr sz="1799">
          <a:latin typeface="Ebrima" panose="02000000000000000000" pitchFamily="2" charset="0"/>
          <a:ea typeface="Ebrima" panose="02000000000000000000" pitchFamily="2" charset="0"/>
          <a:cs typeface="Ebrima" panose="02000000000000000000" pitchFamily="2"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Sheet2!$G$796</c:f>
              <c:strCache>
                <c:ptCount val="1"/>
                <c:pt idx="0">
                  <c:v>Strongly</c:v>
                </c:pt>
              </c:strCache>
            </c:strRef>
          </c:tx>
          <c:spPr>
            <a:solidFill>
              <a:srgbClr val="C00000"/>
            </a:solidFill>
            <a:ln>
              <a:noFill/>
            </a:ln>
            <a:effectLst/>
          </c:spPr>
          <c:invertIfNegative val="0"/>
          <c:dPt>
            <c:idx val="2"/>
            <c:invertIfNegative val="0"/>
            <c:bubble3D val="0"/>
            <c:spPr>
              <a:solidFill>
                <a:srgbClr val="4472C4">
                  <a:lumMod val="75000"/>
                </a:srgbClr>
              </a:solidFill>
              <a:ln>
                <a:noFill/>
              </a:ln>
              <a:effectLst/>
            </c:spPr>
            <c:extLst>
              <c:ext xmlns:c16="http://schemas.microsoft.com/office/drawing/2014/chart" uri="{C3380CC4-5D6E-409C-BE32-E72D297353CC}">
                <c16:uniqueId val="{00000001-FEDF-4237-A122-0350BDAC864E}"/>
              </c:ext>
            </c:extLst>
          </c:dPt>
          <c:dPt>
            <c:idx val="6"/>
            <c:invertIfNegative val="0"/>
            <c:bubble3D val="0"/>
            <c:spPr>
              <a:solidFill>
                <a:srgbClr val="4472C4">
                  <a:lumMod val="75000"/>
                </a:srgbClr>
              </a:solidFill>
              <a:ln>
                <a:noFill/>
              </a:ln>
              <a:effectLst/>
            </c:spPr>
            <c:extLst>
              <c:ext xmlns:c16="http://schemas.microsoft.com/office/drawing/2014/chart" uri="{C3380CC4-5D6E-409C-BE32-E72D297353CC}">
                <c16:uniqueId val="{00000003-FEDF-4237-A122-0350BDAC864E}"/>
              </c:ext>
            </c:extLst>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Sheet2!$F$797:$F$803</c:f>
              <c:strCache>
                <c:ptCount val="7"/>
                <c:pt idx="0">
                  <c:v>Don't Know</c:v>
                </c:pt>
                <c:pt idx="1">
                  <c:v>Oppose</c:v>
                </c:pt>
                <c:pt idx="2">
                  <c:v>Favor</c:v>
                </c:pt>
                <c:pt idx="4">
                  <c:v>Don't Know</c:v>
                </c:pt>
                <c:pt idx="5">
                  <c:v>Oppose</c:v>
                </c:pt>
                <c:pt idx="6">
                  <c:v>Favor</c:v>
                </c:pt>
              </c:strCache>
            </c:strRef>
          </c:cat>
          <c:val>
            <c:numRef>
              <c:f>Sheet2!$G$797:$G$803</c:f>
              <c:numCache>
                <c:formatCode>0%</c:formatCode>
                <c:ptCount val="7"/>
                <c:pt idx="1">
                  <c:v>0.18663247559990001</c:v>
                </c:pt>
                <c:pt idx="2">
                  <c:v>0.1989610617781</c:v>
                </c:pt>
                <c:pt idx="5">
                  <c:v>0.23462325476349999</c:v>
                </c:pt>
                <c:pt idx="6">
                  <c:v>0.1834271972265</c:v>
                </c:pt>
              </c:numCache>
            </c:numRef>
          </c:val>
          <c:extLst>
            <c:ext xmlns:c16="http://schemas.microsoft.com/office/drawing/2014/chart" uri="{C3380CC4-5D6E-409C-BE32-E72D297353CC}">
              <c16:uniqueId val="{00000004-FEDF-4237-A122-0350BDAC864E}"/>
            </c:ext>
          </c:extLst>
        </c:ser>
        <c:ser>
          <c:idx val="1"/>
          <c:order val="1"/>
          <c:tx>
            <c:strRef>
              <c:f>Sheet2!$H$796</c:f>
              <c:strCache>
                <c:ptCount val="1"/>
                <c:pt idx="0">
                  <c:v>Somewhat</c:v>
                </c:pt>
              </c:strCache>
            </c:strRef>
          </c:tx>
          <c:spPr>
            <a:solidFill>
              <a:srgbClr val="FF5353"/>
            </a:solidFill>
            <a:ln>
              <a:noFill/>
            </a:ln>
            <a:effectLst/>
          </c:spPr>
          <c:invertIfNegative val="0"/>
          <c:dPt>
            <c:idx val="2"/>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6-FEDF-4237-A122-0350BDAC864E}"/>
              </c:ext>
            </c:extLst>
          </c:dPt>
          <c:dPt>
            <c:idx val="6"/>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8-FEDF-4237-A122-0350BDAC864E}"/>
              </c:ext>
            </c:extLst>
          </c:dPt>
          <c:cat>
            <c:strRef>
              <c:f>Sheet2!$F$797:$F$803</c:f>
              <c:strCache>
                <c:ptCount val="7"/>
                <c:pt idx="0">
                  <c:v>Don't Know</c:v>
                </c:pt>
                <c:pt idx="1">
                  <c:v>Oppose</c:v>
                </c:pt>
                <c:pt idx="2">
                  <c:v>Favor</c:v>
                </c:pt>
                <c:pt idx="4">
                  <c:v>Don't Know</c:v>
                </c:pt>
                <c:pt idx="5">
                  <c:v>Oppose</c:v>
                </c:pt>
                <c:pt idx="6">
                  <c:v>Favor</c:v>
                </c:pt>
              </c:strCache>
            </c:strRef>
          </c:cat>
          <c:val>
            <c:numRef>
              <c:f>Sheet2!$H$797:$H$803</c:f>
              <c:numCache>
                <c:formatCode>0%</c:formatCode>
                <c:ptCount val="7"/>
                <c:pt idx="1">
                  <c:v>0.1945399566828</c:v>
                </c:pt>
                <c:pt idx="2">
                  <c:v>0.29588658668209999</c:v>
                </c:pt>
                <c:pt idx="5">
                  <c:v>0.16344349702140001</c:v>
                </c:pt>
                <c:pt idx="6">
                  <c:v>0.32260961678959998</c:v>
                </c:pt>
              </c:numCache>
            </c:numRef>
          </c:val>
          <c:extLst>
            <c:ext xmlns:c16="http://schemas.microsoft.com/office/drawing/2014/chart" uri="{C3380CC4-5D6E-409C-BE32-E72D297353CC}">
              <c16:uniqueId val="{00000009-FEDF-4237-A122-0350BDAC864E}"/>
            </c:ext>
          </c:extLst>
        </c:ser>
        <c:ser>
          <c:idx val="2"/>
          <c:order val="2"/>
          <c:tx>
            <c:strRef>
              <c:f>Sheet2!$I$796</c:f>
              <c:strCache>
                <c:ptCount val="1"/>
                <c:pt idx="0">
                  <c:v>Total</c:v>
                </c:pt>
              </c:strCache>
            </c:strRef>
          </c:tx>
          <c:spPr>
            <a:solidFill>
              <a:sysClr val="window" lastClr="FFFFFF">
                <a:lumMod val="65000"/>
              </a:sysClr>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B-FEDF-4237-A122-0350BDAC864E}"/>
              </c:ext>
            </c:extLst>
          </c:dPt>
          <c:dPt>
            <c:idx val="2"/>
            <c:invertIfNegative val="0"/>
            <c:bubble3D val="0"/>
            <c:spPr>
              <a:noFill/>
              <a:ln>
                <a:noFill/>
              </a:ln>
              <a:effectLst/>
            </c:spPr>
            <c:extLst>
              <c:ext xmlns:c16="http://schemas.microsoft.com/office/drawing/2014/chart" uri="{C3380CC4-5D6E-409C-BE32-E72D297353CC}">
                <c16:uniqueId val="{0000000D-FEDF-4237-A122-0350BDAC864E}"/>
              </c:ext>
            </c:extLst>
          </c:dPt>
          <c:dPt>
            <c:idx val="5"/>
            <c:invertIfNegative val="0"/>
            <c:bubble3D val="0"/>
            <c:spPr>
              <a:noFill/>
              <a:ln>
                <a:noFill/>
              </a:ln>
              <a:effectLst/>
            </c:spPr>
            <c:extLst>
              <c:ext xmlns:c16="http://schemas.microsoft.com/office/drawing/2014/chart" uri="{C3380CC4-5D6E-409C-BE32-E72D297353CC}">
                <c16:uniqueId val="{0000000F-FEDF-4237-A122-0350BDAC864E}"/>
              </c:ext>
            </c:extLst>
          </c:dPt>
          <c:dPt>
            <c:idx val="6"/>
            <c:invertIfNegative val="0"/>
            <c:bubble3D val="0"/>
            <c:spPr>
              <a:noFill/>
              <a:ln>
                <a:noFill/>
              </a:ln>
              <a:effectLst/>
            </c:spPr>
            <c:extLst>
              <c:ext xmlns:c16="http://schemas.microsoft.com/office/drawing/2014/chart" uri="{C3380CC4-5D6E-409C-BE32-E72D297353CC}">
                <c16:uniqueId val="{00000011-FEDF-4237-A122-0350BDAC864E}"/>
              </c:ext>
            </c:extLst>
          </c:dPt>
          <c:dLbls>
            <c:dLbl>
              <c:idx val="0"/>
              <c:layout>
                <c:manualLayout>
                  <c:x val="0.10737466166338579"/>
                  <c:y val="5.2631713067190016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EDF-4237-A122-0350BDAC864E}"/>
                </c:ext>
              </c:extLst>
            </c:dLbl>
            <c:dLbl>
              <c:idx val="4"/>
              <c:layout>
                <c:manualLayout>
                  <c:x val="8.7121062992125978E-2"/>
                  <c:y val="-5.639532159936897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EDF-4237-A122-0350BDAC864E}"/>
                </c:ext>
              </c:extLst>
            </c:dLbl>
            <c:dLbl>
              <c:idx val="5"/>
              <c:layout>
                <c:manualLayout>
                  <c:x val="-0.21875"/>
                  <c:y val="-3.15006193292269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EDF-4237-A122-0350BDAC864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Sheet2!$F$797:$F$803</c:f>
              <c:strCache>
                <c:ptCount val="7"/>
                <c:pt idx="0">
                  <c:v>Don't Know</c:v>
                </c:pt>
                <c:pt idx="1">
                  <c:v>Oppose</c:v>
                </c:pt>
                <c:pt idx="2">
                  <c:v>Favor</c:v>
                </c:pt>
                <c:pt idx="4">
                  <c:v>Don't Know</c:v>
                </c:pt>
                <c:pt idx="5">
                  <c:v>Oppose</c:v>
                </c:pt>
                <c:pt idx="6">
                  <c:v>Favor</c:v>
                </c:pt>
              </c:strCache>
            </c:strRef>
          </c:cat>
          <c:val>
            <c:numRef>
              <c:f>Sheet2!$I$797:$I$803</c:f>
              <c:numCache>
                <c:formatCode>0%</c:formatCode>
                <c:ptCount val="7"/>
                <c:pt idx="0">
                  <c:v>0.1023379077894</c:v>
                </c:pt>
                <c:pt idx="1">
                  <c:v>0.38117243228269998</c:v>
                </c:pt>
                <c:pt idx="2">
                  <c:v>0.49484764846020002</c:v>
                </c:pt>
                <c:pt idx="4">
                  <c:v>8.5828086375170004E-2</c:v>
                </c:pt>
                <c:pt idx="5">
                  <c:v>0.39806675178489997</c:v>
                </c:pt>
                <c:pt idx="6">
                  <c:v>0.50603681401610001</c:v>
                </c:pt>
              </c:numCache>
            </c:numRef>
          </c:val>
          <c:extLst>
            <c:ext xmlns:c16="http://schemas.microsoft.com/office/drawing/2014/chart" uri="{C3380CC4-5D6E-409C-BE32-E72D297353CC}">
              <c16:uniqueId val="{00000014-FEDF-4237-A122-0350BDAC864E}"/>
            </c:ext>
          </c:extLst>
        </c:ser>
        <c:dLbls>
          <c:showLegendKey val="0"/>
          <c:showVal val="0"/>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0.60000000000000009"/>
          <c:min val="0"/>
        </c:scaling>
        <c:delete val="1"/>
        <c:axPos val="b"/>
        <c:numFmt formatCode="0%" sourceLinked="1"/>
        <c:majorTickMark val="out"/>
        <c:minorTickMark val="none"/>
        <c:tickLblPos val="nextTo"/>
        <c:crossAx val="1882988815"/>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Sheet2!$G$825</c:f>
              <c:strCache>
                <c:ptCount val="1"/>
                <c:pt idx="0">
                  <c:v>Strongly</c:v>
                </c:pt>
              </c:strCache>
            </c:strRef>
          </c:tx>
          <c:spPr>
            <a:solidFill>
              <a:srgbClr val="C00000"/>
            </a:solidFill>
            <a:ln>
              <a:noFill/>
            </a:ln>
            <a:effectLst/>
          </c:spPr>
          <c:invertIfNegative val="0"/>
          <c:dPt>
            <c:idx val="2"/>
            <c:invertIfNegative val="0"/>
            <c:bubble3D val="0"/>
            <c:spPr>
              <a:solidFill>
                <a:srgbClr val="4472C4">
                  <a:lumMod val="75000"/>
                </a:srgbClr>
              </a:solidFill>
              <a:ln>
                <a:noFill/>
              </a:ln>
              <a:effectLst/>
            </c:spPr>
            <c:extLst>
              <c:ext xmlns:c16="http://schemas.microsoft.com/office/drawing/2014/chart" uri="{C3380CC4-5D6E-409C-BE32-E72D297353CC}">
                <c16:uniqueId val="{00000001-8FF7-4454-9551-DEE829D5A321}"/>
              </c:ext>
            </c:extLst>
          </c:dPt>
          <c:dPt>
            <c:idx val="6"/>
            <c:invertIfNegative val="0"/>
            <c:bubble3D val="0"/>
            <c:spPr>
              <a:solidFill>
                <a:srgbClr val="4472C4">
                  <a:lumMod val="75000"/>
                </a:srgbClr>
              </a:solidFill>
              <a:ln>
                <a:noFill/>
              </a:ln>
              <a:effectLst/>
            </c:spPr>
            <c:extLst>
              <c:ext xmlns:c16="http://schemas.microsoft.com/office/drawing/2014/chart" uri="{C3380CC4-5D6E-409C-BE32-E72D297353CC}">
                <c16:uniqueId val="{00000003-8FF7-4454-9551-DEE829D5A321}"/>
              </c:ext>
            </c:extLst>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Sheet2!$F$826:$F$832</c:f>
              <c:strCache>
                <c:ptCount val="7"/>
                <c:pt idx="0">
                  <c:v>Don't Know</c:v>
                </c:pt>
                <c:pt idx="1">
                  <c:v>Disagree</c:v>
                </c:pt>
                <c:pt idx="2">
                  <c:v>Agree</c:v>
                </c:pt>
                <c:pt idx="4">
                  <c:v>Don't Know</c:v>
                </c:pt>
                <c:pt idx="5">
                  <c:v>Disagree</c:v>
                </c:pt>
                <c:pt idx="6">
                  <c:v>Agree</c:v>
                </c:pt>
              </c:strCache>
            </c:strRef>
          </c:cat>
          <c:val>
            <c:numRef>
              <c:f>Sheet2!$G$826:$G$832</c:f>
              <c:numCache>
                <c:formatCode>0%</c:formatCode>
                <c:ptCount val="7"/>
                <c:pt idx="1">
                  <c:v>0.163619622016</c:v>
                </c:pt>
                <c:pt idx="2">
                  <c:v>0.25817032452979999</c:v>
                </c:pt>
                <c:pt idx="5">
                  <c:v>0.20913878416209999</c:v>
                </c:pt>
                <c:pt idx="6">
                  <c:v>0.25828610527649998</c:v>
                </c:pt>
              </c:numCache>
            </c:numRef>
          </c:val>
          <c:extLst>
            <c:ext xmlns:c16="http://schemas.microsoft.com/office/drawing/2014/chart" uri="{C3380CC4-5D6E-409C-BE32-E72D297353CC}">
              <c16:uniqueId val="{00000004-8FF7-4454-9551-DEE829D5A321}"/>
            </c:ext>
          </c:extLst>
        </c:ser>
        <c:ser>
          <c:idx val="1"/>
          <c:order val="1"/>
          <c:tx>
            <c:strRef>
              <c:f>Sheet2!$H$825</c:f>
              <c:strCache>
                <c:ptCount val="1"/>
                <c:pt idx="0">
                  <c:v>Somewhat</c:v>
                </c:pt>
              </c:strCache>
            </c:strRef>
          </c:tx>
          <c:spPr>
            <a:solidFill>
              <a:srgbClr val="FF5353"/>
            </a:solidFill>
            <a:ln>
              <a:noFill/>
            </a:ln>
            <a:effectLst/>
          </c:spPr>
          <c:invertIfNegative val="0"/>
          <c:dPt>
            <c:idx val="2"/>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6-8FF7-4454-9551-DEE829D5A321}"/>
              </c:ext>
            </c:extLst>
          </c:dPt>
          <c:dPt>
            <c:idx val="6"/>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8-8FF7-4454-9551-DEE829D5A321}"/>
              </c:ext>
            </c:extLst>
          </c:dPt>
          <c:cat>
            <c:strRef>
              <c:f>Sheet2!$F$826:$F$832</c:f>
              <c:strCache>
                <c:ptCount val="7"/>
                <c:pt idx="0">
                  <c:v>Don't Know</c:v>
                </c:pt>
                <c:pt idx="1">
                  <c:v>Disagree</c:v>
                </c:pt>
                <c:pt idx="2">
                  <c:v>Agree</c:v>
                </c:pt>
                <c:pt idx="4">
                  <c:v>Don't Know</c:v>
                </c:pt>
                <c:pt idx="5">
                  <c:v>Disagree</c:v>
                </c:pt>
                <c:pt idx="6">
                  <c:v>Agree</c:v>
                </c:pt>
              </c:strCache>
            </c:strRef>
          </c:cat>
          <c:val>
            <c:numRef>
              <c:f>Sheet2!$H$826:$H$832</c:f>
              <c:numCache>
                <c:formatCode>0%</c:formatCode>
                <c:ptCount val="7"/>
                <c:pt idx="1">
                  <c:v>0.18623193625449999</c:v>
                </c:pt>
                <c:pt idx="2">
                  <c:v>0.26609848432830002</c:v>
                </c:pt>
                <c:pt idx="5">
                  <c:v>0.14675621979039999</c:v>
                </c:pt>
                <c:pt idx="6">
                  <c:v>0.28505673150650002</c:v>
                </c:pt>
              </c:numCache>
            </c:numRef>
          </c:val>
          <c:extLst>
            <c:ext xmlns:c16="http://schemas.microsoft.com/office/drawing/2014/chart" uri="{C3380CC4-5D6E-409C-BE32-E72D297353CC}">
              <c16:uniqueId val="{00000009-8FF7-4454-9551-DEE829D5A321}"/>
            </c:ext>
          </c:extLst>
        </c:ser>
        <c:ser>
          <c:idx val="2"/>
          <c:order val="2"/>
          <c:tx>
            <c:strRef>
              <c:f>Sheet2!$I$825</c:f>
              <c:strCache>
                <c:ptCount val="1"/>
                <c:pt idx="0">
                  <c:v>Total</c:v>
                </c:pt>
              </c:strCache>
            </c:strRef>
          </c:tx>
          <c:spPr>
            <a:solidFill>
              <a:sysClr val="window" lastClr="FFFFFF">
                <a:lumMod val="65000"/>
              </a:sysClr>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B-8FF7-4454-9551-DEE829D5A321}"/>
              </c:ext>
            </c:extLst>
          </c:dPt>
          <c:dPt>
            <c:idx val="2"/>
            <c:invertIfNegative val="0"/>
            <c:bubble3D val="0"/>
            <c:spPr>
              <a:noFill/>
              <a:ln>
                <a:noFill/>
              </a:ln>
              <a:effectLst/>
            </c:spPr>
            <c:extLst>
              <c:ext xmlns:c16="http://schemas.microsoft.com/office/drawing/2014/chart" uri="{C3380CC4-5D6E-409C-BE32-E72D297353CC}">
                <c16:uniqueId val="{0000000D-8FF7-4454-9551-DEE829D5A321}"/>
              </c:ext>
            </c:extLst>
          </c:dPt>
          <c:dPt>
            <c:idx val="5"/>
            <c:invertIfNegative val="0"/>
            <c:bubble3D val="0"/>
            <c:spPr>
              <a:noFill/>
              <a:ln>
                <a:noFill/>
              </a:ln>
              <a:effectLst/>
            </c:spPr>
            <c:extLst>
              <c:ext xmlns:c16="http://schemas.microsoft.com/office/drawing/2014/chart" uri="{C3380CC4-5D6E-409C-BE32-E72D297353CC}">
                <c16:uniqueId val="{0000000F-8FF7-4454-9551-DEE829D5A321}"/>
              </c:ext>
            </c:extLst>
          </c:dPt>
          <c:dPt>
            <c:idx val="6"/>
            <c:invertIfNegative val="0"/>
            <c:bubble3D val="0"/>
            <c:spPr>
              <a:noFill/>
              <a:ln>
                <a:noFill/>
              </a:ln>
              <a:effectLst/>
            </c:spPr>
            <c:extLst>
              <c:ext xmlns:c16="http://schemas.microsoft.com/office/drawing/2014/chart" uri="{C3380CC4-5D6E-409C-BE32-E72D297353CC}">
                <c16:uniqueId val="{00000011-8FF7-4454-9551-DEE829D5A321}"/>
              </c:ext>
            </c:extLst>
          </c:dPt>
          <c:dLbls>
            <c:dLbl>
              <c:idx val="0"/>
              <c:layout>
                <c:manualLayout>
                  <c:x val="8.0030911663385829E-2"/>
                  <c:y val="3.01578735768591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FF7-4454-9551-DEE829D5A321}"/>
                </c:ext>
              </c:extLst>
            </c:dLbl>
            <c:dLbl>
              <c:idx val="4"/>
              <c:layout>
                <c:manualLayout>
                  <c:x val="6.954293799212595E-2"/>
                  <c:y val="-6.6059170590849299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FF7-4454-9551-DEE829D5A321}"/>
                </c:ext>
              </c:extLst>
            </c:dLbl>
            <c:dLbl>
              <c:idx val="5"/>
              <c:layout>
                <c:manualLayout>
                  <c:x val="-0.20604760966489341"/>
                  <c:y val="-3.15006193292269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FF7-4454-9551-DEE829D5A32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Sheet2!$F$826:$F$832</c:f>
              <c:strCache>
                <c:ptCount val="7"/>
                <c:pt idx="0">
                  <c:v>Don't Know</c:v>
                </c:pt>
                <c:pt idx="1">
                  <c:v>Disagree</c:v>
                </c:pt>
                <c:pt idx="2">
                  <c:v>Agree</c:v>
                </c:pt>
                <c:pt idx="4">
                  <c:v>Don't Know</c:v>
                </c:pt>
                <c:pt idx="5">
                  <c:v>Disagree</c:v>
                </c:pt>
                <c:pt idx="6">
                  <c:v>Agree</c:v>
                </c:pt>
              </c:strCache>
            </c:strRef>
          </c:cat>
          <c:val>
            <c:numRef>
              <c:f>Sheet2!$I$826:$I$832</c:f>
              <c:numCache>
                <c:formatCode>0%</c:formatCode>
                <c:ptCount val="7"/>
                <c:pt idx="0">
                  <c:v>6.228258954529E-2</c:v>
                </c:pt>
                <c:pt idx="1">
                  <c:v>0.34985155827050002</c:v>
                </c:pt>
                <c:pt idx="2">
                  <c:v>0.52426880885820004</c:v>
                </c:pt>
                <c:pt idx="4">
                  <c:v>5.6000685937570002E-2</c:v>
                </c:pt>
                <c:pt idx="5">
                  <c:v>0.35589500395250001</c:v>
                </c:pt>
                <c:pt idx="6">
                  <c:v>0.54334283678299999</c:v>
                </c:pt>
              </c:numCache>
            </c:numRef>
          </c:val>
          <c:extLst>
            <c:ext xmlns:c16="http://schemas.microsoft.com/office/drawing/2014/chart" uri="{C3380CC4-5D6E-409C-BE32-E72D297353CC}">
              <c16:uniqueId val="{00000014-8FF7-4454-9551-DEE829D5A321}"/>
            </c:ext>
          </c:extLst>
        </c:ser>
        <c:dLbls>
          <c:showLegendKey val="0"/>
          <c:showVal val="0"/>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0.60000000000000009"/>
          <c:min val="0"/>
        </c:scaling>
        <c:delete val="1"/>
        <c:axPos val="b"/>
        <c:numFmt formatCode="0%" sourceLinked="1"/>
        <c:majorTickMark val="out"/>
        <c:minorTickMark val="none"/>
        <c:tickLblPos val="nextTo"/>
        <c:crossAx val="1882988815"/>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71264367817068E-2"/>
          <c:y val="0.10469071278753911"/>
          <c:w val="0.84743540927292105"/>
          <c:h val="0.66390984423890254"/>
        </c:manualLayout>
      </c:layout>
      <c:lineChart>
        <c:grouping val="standard"/>
        <c:varyColors val="0"/>
        <c:ser>
          <c:idx val="0"/>
          <c:order val="0"/>
          <c:tx>
            <c:strRef>
              <c:f>Sheet1!$B$1</c:f>
              <c:strCache>
                <c:ptCount val="1"/>
                <c:pt idx="0">
                  <c:v>Republican</c:v>
                </c:pt>
              </c:strCache>
            </c:strRef>
          </c:tx>
          <c:spPr>
            <a:ln w="38058">
              <a:solidFill>
                <a:srgbClr val="D60000"/>
              </a:solidFill>
              <a:prstDash val="solid"/>
            </a:ln>
          </c:spPr>
          <c:marker>
            <c:spPr>
              <a:solidFill>
                <a:srgbClr val="D60000"/>
              </a:solidFill>
              <a:ln w="34861">
                <a:noFill/>
              </a:ln>
            </c:spPr>
          </c:marker>
          <c:dLbls>
            <c:dLbl>
              <c:idx val="0"/>
              <c:layout>
                <c:manualLayout>
                  <c:x val="1.0872024617613147E-4"/>
                  <c:y val="8.4541062801934894E-3"/>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DD-4843-AE17-458B803AF54A}"/>
                </c:ext>
              </c:extLst>
            </c:dLbl>
            <c:dLbl>
              <c:idx val="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DD-4843-AE17-458B803AF54A}"/>
                </c:ext>
              </c:extLst>
            </c:dLbl>
            <c:dLbl>
              <c:idx val="3"/>
              <c:layout>
                <c:manualLayout>
                  <c:x val="1.4367816091954023E-3"/>
                  <c:y val="-8.4299431321085028E-2"/>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8DD-4843-AE17-458B803AF54A}"/>
                </c:ext>
              </c:extLst>
            </c:dLbl>
            <c:dLbl>
              <c:idx val="4"/>
              <c:layout>
                <c:manualLayout>
                  <c:x val="-3.0890804597701212E-2"/>
                  <c:y val="-4.75207786526683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DD-4843-AE17-458B803AF54A}"/>
                </c:ext>
              </c:extLst>
            </c:dLbl>
            <c:dLbl>
              <c:idx val="5"/>
              <c:layout>
                <c:manualLayout>
                  <c:x val="-2.6580572902525652E-2"/>
                  <c:y val="-4.47432195975503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8DD-4843-AE17-458B803AF54A}"/>
                </c:ext>
              </c:extLst>
            </c:dLbl>
            <c:dLbl>
              <c:idx val="6"/>
              <c:layout>
                <c:manualLayout>
                  <c:x val="-2.6580459770114952E-2"/>
                  <c:y val="-4.75207786526684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8DD-4843-AE17-458B803AF54A}"/>
                </c:ext>
              </c:extLst>
            </c:dLbl>
            <c:dLbl>
              <c:idx val="7"/>
              <c:layout>
                <c:manualLayout>
                  <c:x val="-3.0890804597701212E-2"/>
                  <c:y val="-3.91874453193350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8DD-4843-AE17-458B803AF54A}"/>
                </c:ext>
              </c:extLst>
            </c:dLbl>
            <c:dLbl>
              <c:idx val="8"/>
              <c:layout>
                <c:manualLayout>
                  <c:x val="-2.9454022988505652E-2"/>
                  <c:y val="-4.47430008748913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8DD-4843-AE17-458B803AF54A}"/>
                </c:ext>
              </c:extLst>
            </c:dLbl>
            <c:dLbl>
              <c:idx val="9"/>
              <c:layout>
                <c:manualLayout>
                  <c:x val="-2.514367816091987E-2"/>
                  <c:y val="-3.64096675415577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8DD-4843-AE17-458B803AF54A}"/>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8DD-4843-AE17-458B803AF54A}"/>
                </c:ext>
              </c:extLst>
            </c:dLbl>
            <c:dLbl>
              <c:idx val="11"/>
              <c:layout>
                <c:manualLayout>
                  <c:x val="0"/>
                  <c:y val="-7.7777777777777821E-2"/>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8DD-4843-AE17-458B803AF54A}"/>
                </c:ext>
              </c:extLst>
            </c:dLbl>
            <c:dLbl>
              <c:idx val="12"/>
              <c:layout>
                <c:manualLayout>
                  <c:x val="-1.4367816091955113E-3"/>
                  <c:y val="-8.0555555555555991E-2"/>
                </c:manualLayout>
              </c:layout>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8DD-4843-AE17-458B803AF54A}"/>
                </c:ext>
              </c:extLst>
            </c:dLbl>
            <c:dLbl>
              <c:idx val="1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8DD-4843-AE17-458B803AF54A}"/>
                </c:ext>
              </c:extLst>
            </c:dLbl>
            <c:spPr>
              <a:solidFill>
                <a:srgbClr val="D60000"/>
              </a:solidFill>
              <a:ln>
                <a:noFill/>
              </a:ln>
            </c:spPr>
            <c:txPr>
              <a:bodyPr/>
              <a:lstStyle/>
              <a:p>
                <a:pPr>
                  <a:defRPr sz="1400">
                    <a:solidFill>
                      <a:schemeClr val="bg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May      2009</c:v>
                </c:pt>
                <c:pt idx="1">
                  <c:v>Sept. 2009</c:v>
                </c:pt>
                <c:pt idx="2">
                  <c:v>Dec.     2009</c:v>
                </c:pt>
                <c:pt idx="3">
                  <c:v>Jan.       2010</c:v>
                </c:pt>
                <c:pt idx="4">
                  <c:v>Feb.          2010</c:v>
                </c:pt>
                <c:pt idx="5">
                  <c:v>May         2010</c:v>
                </c:pt>
                <c:pt idx="6">
                  <c:v>Aug. 2010</c:v>
                </c:pt>
                <c:pt idx="7">
                  <c:v>Sept.       12-16</c:v>
                </c:pt>
                <c:pt idx="8">
                  <c:v>Sept.       19-23</c:v>
                </c:pt>
                <c:pt idx="9">
                  <c:v>Sept.       26-30</c:v>
                </c:pt>
                <c:pt idx="10">
                  <c:v>Oct.         3-7</c:v>
                </c:pt>
                <c:pt idx="11">
                  <c:v>Oct.         10-14</c:v>
                </c:pt>
                <c:pt idx="12">
                  <c:v>Oct.          17-21</c:v>
                </c:pt>
                <c:pt idx="13">
                  <c:v>Oct. 24-28</c:v>
                </c:pt>
              </c:strCache>
            </c:strRef>
          </c:cat>
          <c:val>
            <c:numRef>
              <c:f>Sheet1!$B$2:$B$15</c:f>
              <c:numCache>
                <c:formatCode>0%</c:formatCode>
                <c:ptCount val="14"/>
                <c:pt idx="0">
                  <c:v>0.4</c:v>
                </c:pt>
                <c:pt idx="1">
                  <c:v>0.41000000000000031</c:v>
                </c:pt>
                <c:pt idx="2">
                  <c:v>0.45</c:v>
                </c:pt>
                <c:pt idx="3">
                  <c:v>0.39000000000000051</c:v>
                </c:pt>
                <c:pt idx="4">
                  <c:v>0.42000000000000032</c:v>
                </c:pt>
                <c:pt idx="5">
                  <c:v>0.43000000000000038</c:v>
                </c:pt>
                <c:pt idx="6">
                  <c:v>0.46</c:v>
                </c:pt>
                <c:pt idx="7">
                  <c:v>0.45</c:v>
                </c:pt>
                <c:pt idx="8">
                  <c:v>0.46</c:v>
                </c:pt>
                <c:pt idx="9">
                  <c:v>0.48000000000000032</c:v>
                </c:pt>
                <c:pt idx="10">
                  <c:v>0.46</c:v>
                </c:pt>
                <c:pt idx="11">
                  <c:v>0.44000000000000045</c:v>
                </c:pt>
                <c:pt idx="12">
                  <c:v>0.45</c:v>
                </c:pt>
                <c:pt idx="13">
                  <c:v>0.48000000000000032</c:v>
                </c:pt>
              </c:numCache>
            </c:numRef>
          </c:val>
          <c:smooth val="0"/>
          <c:extLst>
            <c:ext xmlns:c16="http://schemas.microsoft.com/office/drawing/2014/chart" uri="{C3380CC4-5D6E-409C-BE32-E72D297353CC}">
              <c16:uniqueId val="{0000000D-38DD-4843-AE17-458B803AF54A}"/>
            </c:ext>
          </c:extLst>
        </c:ser>
        <c:ser>
          <c:idx val="1"/>
          <c:order val="1"/>
          <c:tx>
            <c:strRef>
              <c:f>Sheet1!$C$1</c:f>
              <c:strCache>
                <c:ptCount val="1"/>
                <c:pt idx="0">
                  <c:v>Democrat</c:v>
                </c:pt>
              </c:strCache>
            </c:strRef>
          </c:tx>
          <c:spPr>
            <a:ln w="38058">
              <a:solidFill>
                <a:srgbClr val="2A546D"/>
              </a:solidFill>
            </a:ln>
          </c:spPr>
          <c:marker>
            <c:spPr>
              <a:solidFill>
                <a:srgbClr val="2A546D"/>
              </a:solidFill>
              <a:ln>
                <a:solidFill>
                  <a:srgbClr val="00007E"/>
                </a:solidFill>
              </a:ln>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8DD-4843-AE17-458B803AF54A}"/>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8DD-4843-AE17-458B803AF54A}"/>
                </c:ext>
              </c:extLst>
            </c:dLbl>
            <c:spPr>
              <a:solidFill>
                <a:srgbClr val="2A546D"/>
              </a:solidFill>
              <a:ln>
                <a:noFill/>
              </a:ln>
            </c:spPr>
            <c:txPr>
              <a:bodyPr/>
              <a:lstStyle/>
              <a:p>
                <a:pPr>
                  <a:defRPr sz="1400">
                    <a:solidFill>
                      <a:schemeClr val="bg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May      2009</c:v>
                </c:pt>
                <c:pt idx="1">
                  <c:v>Sept. 2009</c:v>
                </c:pt>
                <c:pt idx="2">
                  <c:v>Dec.     2009</c:v>
                </c:pt>
                <c:pt idx="3">
                  <c:v>Jan.       2010</c:v>
                </c:pt>
                <c:pt idx="4">
                  <c:v>Feb.          2010</c:v>
                </c:pt>
                <c:pt idx="5">
                  <c:v>May         2010</c:v>
                </c:pt>
                <c:pt idx="6">
                  <c:v>Aug. 2010</c:v>
                </c:pt>
                <c:pt idx="7">
                  <c:v>Sept.       12-16</c:v>
                </c:pt>
                <c:pt idx="8">
                  <c:v>Sept.       19-23</c:v>
                </c:pt>
                <c:pt idx="9">
                  <c:v>Sept.       26-30</c:v>
                </c:pt>
                <c:pt idx="10">
                  <c:v>Oct.         3-7</c:v>
                </c:pt>
                <c:pt idx="11">
                  <c:v>Oct.         10-14</c:v>
                </c:pt>
                <c:pt idx="12">
                  <c:v>Oct.          17-21</c:v>
                </c:pt>
                <c:pt idx="13">
                  <c:v>Oct. 24-28</c:v>
                </c:pt>
              </c:strCache>
            </c:strRef>
          </c:cat>
          <c:val>
            <c:numRef>
              <c:f>Sheet1!$C$2:$C$15</c:f>
              <c:numCache>
                <c:formatCode>0%</c:formatCode>
                <c:ptCount val="14"/>
                <c:pt idx="0">
                  <c:v>0.4</c:v>
                </c:pt>
                <c:pt idx="1">
                  <c:v>0.43000000000000038</c:v>
                </c:pt>
                <c:pt idx="2">
                  <c:v>0.36000000000000032</c:v>
                </c:pt>
                <c:pt idx="3">
                  <c:v>0.37000000000000038</c:v>
                </c:pt>
                <c:pt idx="4">
                  <c:v>0.36000000000000032</c:v>
                </c:pt>
                <c:pt idx="5">
                  <c:v>0.37000000000000038</c:v>
                </c:pt>
                <c:pt idx="6">
                  <c:v>0.3800000000000005</c:v>
                </c:pt>
                <c:pt idx="7">
                  <c:v>0.4</c:v>
                </c:pt>
                <c:pt idx="8">
                  <c:v>0.3800000000000005</c:v>
                </c:pt>
                <c:pt idx="9">
                  <c:v>0.37000000000000038</c:v>
                </c:pt>
                <c:pt idx="10">
                  <c:v>0.4</c:v>
                </c:pt>
                <c:pt idx="11">
                  <c:v>0.4</c:v>
                </c:pt>
                <c:pt idx="12">
                  <c:v>0.39000000000000051</c:v>
                </c:pt>
                <c:pt idx="13">
                  <c:v>0.4</c:v>
                </c:pt>
              </c:numCache>
            </c:numRef>
          </c:val>
          <c:smooth val="0"/>
          <c:extLst>
            <c:ext xmlns:c16="http://schemas.microsoft.com/office/drawing/2014/chart" uri="{C3380CC4-5D6E-409C-BE32-E72D297353CC}">
              <c16:uniqueId val="{00000010-38DD-4843-AE17-458B803AF54A}"/>
            </c:ext>
          </c:extLst>
        </c:ser>
        <c:ser>
          <c:idx val="2"/>
          <c:order val="2"/>
          <c:tx>
            <c:strRef>
              <c:f>Sheet1!$D$1</c:f>
              <c:strCache>
                <c:ptCount val="1"/>
                <c:pt idx="0">
                  <c:v>Don't Know</c:v>
                </c:pt>
              </c:strCache>
            </c:strRef>
          </c:tx>
          <c:spPr>
            <a:ln w="38100">
              <a:solidFill>
                <a:schemeClr val="tx1">
                  <a:lumMod val="50000"/>
                  <a:lumOff val="50000"/>
                </a:schemeClr>
              </a:solidFill>
            </a:ln>
          </c:spPr>
          <c:marker>
            <c:spPr>
              <a:solidFill>
                <a:schemeClr val="tx1">
                  <a:lumMod val="50000"/>
                  <a:lumOff val="50000"/>
                </a:schemeClr>
              </a:solidFill>
              <a:ln>
                <a:noFill/>
              </a:ln>
            </c:spPr>
          </c:marker>
          <c:dLbls>
            <c:spPr>
              <a:solidFill>
                <a:schemeClr val="tx1">
                  <a:lumMod val="50000"/>
                  <a:lumOff val="50000"/>
                </a:schemeClr>
              </a:solidFill>
              <a:ln>
                <a:noFill/>
              </a:ln>
            </c:spPr>
            <c:txPr>
              <a:bodyPr/>
              <a:lstStyle/>
              <a:p>
                <a:pPr>
                  <a:defRPr sz="1400">
                    <a:solidFill>
                      <a:schemeClr val="bg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May      2009</c:v>
                </c:pt>
                <c:pt idx="1">
                  <c:v>Sept. 2009</c:v>
                </c:pt>
                <c:pt idx="2">
                  <c:v>Dec.     2009</c:v>
                </c:pt>
                <c:pt idx="3">
                  <c:v>Jan.       2010</c:v>
                </c:pt>
                <c:pt idx="4">
                  <c:v>Feb.          2010</c:v>
                </c:pt>
                <c:pt idx="5">
                  <c:v>May         2010</c:v>
                </c:pt>
                <c:pt idx="6">
                  <c:v>Aug. 2010</c:v>
                </c:pt>
                <c:pt idx="7">
                  <c:v>Sept.       12-16</c:v>
                </c:pt>
                <c:pt idx="8">
                  <c:v>Sept.       19-23</c:v>
                </c:pt>
                <c:pt idx="9">
                  <c:v>Sept.       26-30</c:v>
                </c:pt>
                <c:pt idx="10">
                  <c:v>Oct.         3-7</c:v>
                </c:pt>
                <c:pt idx="11">
                  <c:v>Oct.         10-14</c:v>
                </c:pt>
                <c:pt idx="12">
                  <c:v>Oct.          17-21</c:v>
                </c:pt>
                <c:pt idx="13">
                  <c:v>Oct. 24-28</c:v>
                </c:pt>
              </c:strCache>
            </c:strRef>
          </c:cat>
          <c:val>
            <c:numRef>
              <c:f>Sheet1!$D$2:$D$15</c:f>
              <c:numCache>
                <c:formatCode>0%</c:formatCode>
                <c:ptCount val="14"/>
                <c:pt idx="0">
                  <c:v>0.2</c:v>
                </c:pt>
                <c:pt idx="1">
                  <c:v>0.15000000000000022</c:v>
                </c:pt>
                <c:pt idx="2">
                  <c:v>0.16000000000000025</c:v>
                </c:pt>
                <c:pt idx="3">
                  <c:v>0.21000000000000021</c:v>
                </c:pt>
                <c:pt idx="4">
                  <c:v>0.19000000000000025</c:v>
                </c:pt>
                <c:pt idx="5">
                  <c:v>0.18000000000000022</c:v>
                </c:pt>
                <c:pt idx="6">
                  <c:v>0.14000000000000001</c:v>
                </c:pt>
                <c:pt idx="7">
                  <c:v>0.13</c:v>
                </c:pt>
                <c:pt idx="8">
                  <c:v>0.13</c:v>
                </c:pt>
                <c:pt idx="9">
                  <c:v>0.12000000000000002</c:v>
                </c:pt>
                <c:pt idx="10">
                  <c:v>0.11000000000000011</c:v>
                </c:pt>
                <c:pt idx="11">
                  <c:v>0.12000000000000002</c:v>
                </c:pt>
                <c:pt idx="12">
                  <c:v>0.12000000000000002</c:v>
                </c:pt>
                <c:pt idx="13">
                  <c:v>9.0000000000000066E-2</c:v>
                </c:pt>
              </c:numCache>
            </c:numRef>
          </c:val>
          <c:smooth val="0"/>
          <c:extLst>
            <c:ext xmlns:c16="http://schemas.microsoft.com/office/drawing/2014/chart" uri="{C3380CC4-5D6E-409C-BE32-E72D297353CC}">
              <c16:uniqueId val="{00000011-38DD-4843-AE17-458B803AF54A}"/>
            </c:ext>
          </c:extLst>
        </c:ser>
        <c:dLbls>
          <c:showLegendKey val="0"/>
          <c:showVal val="0"/>
          <c:showCatName val="0"/>
          <c:showSerName val="0"/>
          <c:showPercent val="0"/>
          <c:showBubbleSize val="0"/>
        </c:dLbls>
        <c:marker val="1"/>
        <c:smooth val="0"/>
        <c:axId val="204371016"/>
        <c:axId val="204365528"/>
      </c:lineChart>
      <c:catAx>
        <c:axId val="204371016"/>
        <c:scaling>
          <c:orientation val="minMax"/>
        </c:scaling>
        <c:delete val="0"/>
        <c:axPos val="b"/>
        <c:numFmt formatCode="General" sourceLinked="1"/>
        <c:majorTickMark val="out"/>
        <c:minorTickMark val="none"/>
        <c:tickLblPos val="nextTo"/>
        <c:txPr>
          <a:bodyPr/>
          <a:lstStyle/>
          <a:p>
            <a:pPr>
              <a:defRPr sz="1200"/>
            </a:pPr>
            <a:endParaRPr lang="en-US"/>
          </a:p>
        </c:txPr>
        <c:crossAx val="204365528"/>
        <c:crosses val="autoZero"/>
        <c:auto val="1"/>
        <c:lblAlgn val="ctr"/>
        <c:lblOffset val="100"/>
        <c:noMultiLvlLbl val="0"/>
      </c:catAx>
      <c:valAx>
        <c:axId val="204365528"/>
        <c:scaling>
          <c:orientation val="minMax"/>
          <c:max val="0.60000000000000064"/>
          <c:min val="0"/>
        </c:scaling>
        <c:delete val="0"/>
        <c:axPos val="l"/>
        <c:majorGridlines/>
        <c:numFmt formatCode="0%" sourceLinked="1"/>
        <c:majorTickMark val="out"/>
        <c:minorTickMark val="in"/>
        <c:tickLblPos val="nextTo"/>
        <c:spPr>
          <a:ln/>
        </c:spPr>
        <c:crossAx val="204371016"/>
        <c:crosses val="autoZero"/>
        <c:crossBetween val="between"/>
        <c:majorUnit val="0.1"/>
        <c:minorUnit val="0.1"/>
      </c:valAx>
      <c:spPr>
        <a:solidFill>
          <a:srgbClr val="FCF7D7"/>
        </a:solidFill>
      </c:spPr>
    </c:plotArea>
    <c:plotVisOnly val="1"/>
    <c:dispBlanksAs val="gap"/>
    <c:showDLblsOverMax val="0"/>
  </c:chart>
  <c:txPr>
    <a:bodyPr/>
    <a:lstStyle/>
    <a:p>
      <a:pPr>
        <a:defRPr sz="1799">
          <a:latin typeface="Ebrima" panose="02000000000000000000" pitchFamily="2" charset="0"/>
          <a:ea typeface="Ebrima" panose="02000000000000000000" pitchFamily="2" charset="0"/>
          <a:cs typeface="Ebrima" panose="02000000000000000000" pitchFamily="2"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09894321870362"/>
          <c:y val="4.3863269554297375E-2"/>
          <c:w val="0.87642062039728008"/>
          <c:h val="0.9035008069805458"/>
        </c:manualLayout>
      </c:layout>
      <c:barChart>
        <c:barDir val="bar"/>
        <c:grouping val="stacked"/>
        <c:varyColors val="0"/>
        <c:ser>
          <c:idx val="0"/>
          <c:order val="0"/>
          <c:tx>
            <c:strRef>
              <c:f>Sheet2!$G$246</c:f>
              <c:strCache>
                <c:ptCount val="1"/>
                <c:pt idx="0">
                  <c:v>Very important</c:v>
                </c:pt>
              </c:strCache>
            </c:strRef>
          </c:tx>
          <c:spPr>
            <a:solidFill>
              <a:srgbClr val="4472C4">
                <a:lumMod val="75000"/>
              </a:srgbClr>
            </a:solidFill>
            <a:ln>
              <a:noFill/>
            </a:ln>
            <a:effectLst/>
          </c:spPr>
          <c:invertIfNegative val="0"/>
          <c:dPt>
            <c:idx val="1"/>
            <c:invertIfNegative val="0"/>
            <c:bubble3D val="0"/>
            <c:extLst>
              <c:ext xmlns:c16="http://schemas.microsoft.com/office/drawing/2014/chart" uri="{C3380CC4-5D6E-409C-BE32-E72D297353CC}">
                <c16:uniqueId val="{00000000-82BC-49B1-9DF7-208A406B6EF9}"/>
              </c:ext>
            </c:extLst>
          </c:dPt>
          <c:dPt>
            <c:idx val="2"/>
            <c:invertIfNegative val="0"/>
            <c:bubble3D val="0"/>
            <c:extLst>
              <c:ext xmlns:c16="http://schemas.microsoft.com/office/drawing/2014/chart" uri="{C3380CC4-5D6E-409C-BE32-E72D297353CC}">
                <c16:uniqueId val="{00000001-82BC-49B1-9DF7-208A406B6EF9}"/>
              </c:ext>
            </c:extLst>
          </c:dPt>
          <c:dLbls>
            <c:dLbl>
              <c:idx val="1"/>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4044698776848208E-2"/>
                      <c:h val="7.0676888170332575E-2"/>
                    </c:manualLayout>
                  </c15:layout>
                </c:ext>
                <c:ext xmlns:c16="http://schemas.microsoft.com/office/drawing/2014/chart" uri="{C3380CC4-5D6E-409C-BE32-E72D297353CC}">
                  <c16:uniqueId val="{00000000-82BC-49B1-9DF7-208A406B6EF9}"/>
                </c:ext>
              </c:extLst>
            </c:dLbl>
            <c:dLbl>
              <c:idx val="2"/>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8.4083884053690383E-2"/>
                      <c:h val="6.5626840467615591E-2"/>
                    </c:manualLayout>
                  </c15:layout>
                </c:ext>
                <c:ext xmlns:c16="http://schemas.microsoft.com/office/drawing/2014/chart" uri="{C3380CC4-5D6E-409C-BE32-E72D297353CC}">
                  <c16:uniqueId val="{00000001-82BC-49B1-9DF7-208A406B6EF9}"/>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Sheet2!$F$247:$F$260</c:f>
              <c:strCache>
                <c:ptCount val="14"/>
                <c:pt idx="0">
                  <c:v>Battleground</c:v>
                </c:pt>
                <c:pt idx="1">
                  <c:v>Safe GOP PV</c:v>
                </c:pt>
                <c:pt idx="2">
                  <c:v>Battleground</c:v>
                </c:pt>
                <c:pt idx="3">
                  <c:v>Safe GOP PV</c:v>
                </c:pt>
                <c:pt idx="4">
                  <c:v>Battleground</c:v>
                </c:pt>
                <c:pt idx="5">
                  <c:v>Safe GOP PV</c:v>
                </c:pt>
                <c:pt idx="6">
                  <c:v>Battleground</c:v>
                </c:pt>
                <c:pt idx="7">
                  <c:v>Safe GOP PV</c:v>
                </c:pt>
                <c:pt idx="8">
                  <c:v>Battleground</c:v>
                </c:pt>
                <c:pt idx="9">
                  <c:v>Safe GOP PV</c:v>
                </c:pt>
                <c:pt idx="10">
                  <c:v>Battleground</c:v>
                </c:pt>
                <c:pt idx="11">
                  <c:v>Safe GOP PV</c:v>
                </c:pt>
                <c:pt idx="12">
                  <c:v>Battleground</c:v>
                </c:pt>
                <c:pt idx="13">
                  <c:v>Safe GOP PV</c:v>
                </c:pt>
              </c:strCache>
            </c:strRef>
          </c:cat>
          <c:val>
            <c:numRef>
              <c:f>Sheet2!$G$247:$G$260</c:f>
              <c:numCache>
                <c:formatCode>0%</c:formatCode>
                <c:ptCount val="14"/>
                <c:pt idx="0">
                  <c:v>0.49407667115190002</c:v>
                </c:pt>
                <c:pt idx="1">
                  <c:v>0.227374245635</c:v>
                </c:pt>
                <c:pt idx="2">
                  <c:v>0.34172123267139998</c:v>
                </c:pt>
                <c:pt idx="3">
                  <c:v>0.2279896924947</c:v>
                </c:pt>
                <c:pt idx="4">
                  <c:v>0.25229957546170001</c:v>
                </c:pt>
                <c:pt idx="5">
                  <c:v>0.46124988194069999</c:v>
                </c:pt>
                <c:pt idx="6">
                  <c:v>0.6061679449238</c:v>
                </c:pt>
                <c:pt idx="7">
                  <c:v>0.60409403384890004</c:v>
                </c:pt>
                <c:pt idx="8">
                  <c:v>0.53595888706609995</c:v>
                </c:pt>
                <c:pt idx="9">
                  <c:v>0.77351474620659999</c:v>
                </c:pt>
                <c:pt idx="10">
                  <c:v>0.56511228786870005</c:v>
                </c:pt>
                <c:pt idx="11">
                  <c:v>0.84704695994589996</c:v>
                </c:pt>
                <c:pt idx="12">
                  <c:v>0.77609380486220003</c:v>
                </c:pt>
                <c:pt idx="13">
                  <c:v>0.86547209609260001</c:v>
                </c:pt>
              </c:numCache>
            </c:numRef>
          </c:val>
          <c:extLst>
            <c:ext xmlns:c16="http://schemas.microsoft.com/office/drawing/2014/chart" uri="{C3380CC4-5D6E-409C-BE32-E72D297353CC}">
              <c16:uniqueId val="{00000002-82BC-49B1-9DF7-208A406B6EF9}"/>
            </c:ext>
          </c:extLst>
        </c:ser>
        <c:ser>
          <c:idx val="1"/>
          <c:order val="1"/>
          <c:tx>
            <c:strRef>
              <c:f>Sheet2!$H$246</c:f>
              <c:strCache>
                <c:ptCount val="1"/>
                <c:pt idx="0">
                  <c:v>Somewhat important</c:v>
                </c:pt>
              </c:strCache>
            </c:strRef>
          </c:tx>
          <c:spPr>
            <a:solidFill>
              <a:srgbClr val="4472C4">
                <a:lumMod val="40000"/>
                <a:lumOff val="60000"/>
              </a:srgbClr>
            </a:solidFill>
            <a:ln>
              <a:noFill/>
            </a:ln>
            <a:effectLst/>
          </c:spPr>
          <c:invertIfNegative val="0"/>
          <c:dPt>
            <c:idx val="2"/>
            <c:invertIfNegative val="0"/>
            <c:bubble3D val="0"/>
            <c:extLst>
              <c:ext xmlns:c16="http://schemas.microsoft.com/office/drawing/2014/chart" uri="{C3380CC4-5D6E-409C-BE32-E72D297353CC}">
                <c16:uniqueId val="{00000003-82BC-49B1-9DF7-208A406B6EF9}"/>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Sheet2!$F$247:$F$260</c:f>
              <c:strCache>
                <c:ptCount val="14"/>
                <c:pt idx="0">
                  <c:v>Battleground</c:v>
                </c:pt>
                <c:pt idx="1">
                  <c:v>Safe GOP PV</c:v>
                </c:pt>
                <c:pt idx="2">
                  <c:v>Battleground</c:v>
                </c:pt>
                <c:pt idx="3">
                  <c:v>Safe GOP PV</c:v>
                </c:pt>
                <c:pt idx="4">
                  <c:v>Battleground</c:v>
                </c:pt>
                <c:pt idx="5">
                  <c:v>Safe GOP PV</c:v>
                </c:pt>
                <c:pt idx="6">
                  <c:v>Battleground</c:v>
                </c:pt>
                <c:pt idx="7">
                  <c:v>Safe GOP PV</c:v>
                </c:pt>
                <c:pt idx="8">
                  <c:v>Battleground</c:v>
                </c:pt>
                <c:pt idx="9">
                  <c:v>Safe GOP PV</c:v>
                </c:pt>
                <c:pt idx="10">
                  <c:v>Battleground</c:v>
                </c:pt>
                <c:pt idx="11">
                  <c:v>Safe GOP PV</c:v>
                </c:pt>
                <c:pt idx="12">
                  <c:v>Battleground</c:v>
                </c:pt>
                <c:pt idx="13">
                  <c:v>Safe GOP PV</c:v>
                </c:pt>
              </c:strCache>
            </c:strRef>
          </c:cat>
          <c:val>
            <c:numRef>
              <c:f>Sheet2!$H$247:$H$260</c:f>
              <c:numCache>
                <c:formatCode>0%</c:formatCode>
                <c:ptCount val="14"/>
                <c:pt idx="0">
                  <c:v>0.2250322222069</c:v>
                </c:pt>
                <c:pt idx="1">
                  <c:v>0.19566268456460001</c:v>
                </c:pt>
                <c:pt idx="2">
                  <c:v>0.28156091299160002</c:v>
                </c:pt>
                <c:pt idx="3">
                  <c:v>0.32702924842640002</c:v>
                </c:pt>
                <c:pt idx="4">
                  <c:v>0.33050106460810003</c:v>
                </c:pt>
                <c:pt idx="5">
                  <c:v>0.31468539784119998</c:v>
                </c:pt>
                <c:pt idx="6">
                  <c:v>0.23695935676890001</c:v>
                </c:pt>
                <c:pt idx="7">
                  <c:v>0.26918547256320002</c:v>
                </c:pt>
                <c:pt idx="8">
                  <c:v>0.34557427458250001</c:v>
                </c:pt>
                <c:pt idx="9">
                  <c:v>0.17884172333439999</c:v>
                </c:pt>
                <c:pt idx="10">
                  <c:v>0.26476365312990002</c:v>
                </c:pt>
                <c:pt idx="11">
                  <c:v>0.10157074526319999</c:v>
                </c:pt>
                <c:pt idx="12">
                  <c:v>0.18441549071999999</c:v>
                </c:pt>
                <c:pt idx="13">
                  <c:v>0.10591863369689999</c:v>
                </c:pt>
              </c:numCache>
            </c:numRef>
          </c:val>
          <c:extLst>
            <c:ext xmlns:c16="http://schemas.microsoft.com/office/drawing/2014/chart" uri="{C3380CC4-5D6E-409C-BE32-E72D297353CC}">
              <c16:uniqueId val="{00000004-82BC-49B1-9DF7-208A406B6EF9}"/>
            </c:ext>
          </c:extLst>
        </c:ser>
        <c:ser>
          <c:idx val="2"/>
          <c:order val="2"/>
          <c:tx>
            <c:strRef>
              <c:f>Sheet2!$I$246</c:f>
              <c:strCache>
                <c:ptCount val="1"/>
                <c:pt idx="0">
                  <c:v>Not too important</c:v>
                </c:pt>
              </c:strCache>
            </c:strRef>
          </c:tx>
          <c:spPr>
            <a:solidFill>
              <a:srgbClr val="FF4B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Sheet2!$F$247:$F$260</c:f>
              <c:strCache>
                <c:ptCount val="14"/>
                <c:pt idx="0">
                  <c:v>Battleground</c:v>
                </c:pt>
                <c:pt idx="1">
                  <c:v>Safe GOP PV</c:v>
                </c:pt>
                <c:pt idx="2">
                  <c:v>Battleground</c:v>
                </c:pt>
                <c:pt idx="3">
                  <c:v>Safe GOP PV</c:v>
                </c:pt>
                <c:pt idx="4">
                  <c:v>Battleground</c:v>
                </c:pt>
                <c:pt idx="5">
                  <c:v>Safe GOP PV</c:v>
                </c:pt>
                <c:pt idx="6">
                  <c:v>Battleground</c:v>
                </c:pt>
                <c:pt idx="7">
                  <c:v>Safe GOP PV</c:v>
                </c:pt>
                <c:pt idx="8">
                  <c:v>Battleground</c:v>
                </c:pt>
                <c:pt idx="9">
                  <c:v>Safe GOP PV</c:v>
                </c:pt>
                <c:pt idx="10">
                  <c:v>Battleground</c:v>
                </c:pt>
                <c:pt idx="11">
                  <c:v>Safe GOP PV</c:v>
                </c:pt>
                <c:pt idx="12">
                  <c:v>Battleground</c:v>
                </c:pt>
                <c:pt idx="13">
                  <c:v>Safe GOP PV</c:v>
                </c:pt>
              </c:strCache>
            </c:strRef>
          </c:cat>
          <c:val>
            <c:numRef>
              <c:f>Sheet2!$I$247:$I$260</c:f>
              <c:numCache>
                <c:formatCode>0%</c:formatCode>
                <c:ptCount val="14"/>
                <c:pt idx="0">
                  <c:v>0.1100198354751</c:v>
                </c:pt>
                <c:pt idx="1">
                  <c:v>0.1494314247513</c:v>
                </c:pt>
                <c:pt idx="2">
                  <c:v>0.1619920602829</c:v>
                </c:pt>
                <c:pt idx="3">
                  <c:v>0.1759071834982</c:v>
                </c:pt>
                <c:pt idx="4">
                  <c:v>0.15642182874169999</c:v>
                </c:pt>
                <c:pt idx="5">
                  <c:v>0.1083607509653</c:v>
                </c:pt>
                <c:pt idx="6">
                  <c:v>4.8505720215630002E-2</c:v>
                </c:pt>
                <c:pt idx="7">
                  <c:v>4.398095566403E-2</c:v>
                </c:pt>
                <c:pt idx="8">
                  <c:v>7.5673402546519997E-2</c:v>
                </c:pt>
                <c:pt idx="9">
                  <c:v>3.1953414784769998E-2</c:v>
                </c:pt>
                <c:pt idx="10">
                  <c:v>9.166846987657E-2</c:v>
                </c:pt>
                <c:pt idx="11">
                  <c:v>3.2144838269379999E-2</c:v>
                </c:pt>
                <c:pt idx="12">
                  <c:v>1.8295898147209999E-2</c:v>
                </c:pt>
                <c:pt idx="13">
                  <c:v>2.047536203276E-2</c:v>
                </c:pt>
              </c:numCache>
            </c:numRef>
          </c:val>
          <c:extLst>
            <c:ext xmlns:c16="http://schemas.microsoft.com/office/drawing/2014/chart" uri="{C3380CC4-5D6E-409C-BE32-E72D297353CC}">
              <c16:uniqueId val="{00000005-82BC-49B1-9DF7-208A406B6EF9}"/>
            </c:ext>
          </c:extLst>
        </c:ser>
        <c:ser>
          <c:idx val="3"/>
          <c:order val="3"/>
          <c:tx>
            <c:strRef>
              <c:f>Sheet2!$J$246</c:f>
              <c:strCache>
                <c:ptCount val="1"/>
                <c:pt idx="0">
                  <c:v>Not at all important</c:v>
                </c:pt>
              </c:strCache>
            </c:strRef>
          </c:tx>
          <c:spPr>
            <a:solidFill>
              <a:srgbClr val="C00000"/>
            </a:solidFill>
            <a:ln>
              <a:noFill/>
            </a:ln>
            <a:effectLst/>
          </c:spPr>
          <c:invertIfNegative val="0"/>
          <c:dPt>
            <c:idx val="0"/>
            <c:invertIfNegative val="0"/>
            <c:bubble3D val="0"/>
            <c:extLst>
              <c:ext xmlns:c16="http://schemas.microsoft.com/office/drawing/2014/chart" uri="{C3380CC4-5D6E-409C-BE32-E72D297353CC}">
                <c16:uniqueId val="{00000006-82BC-49B1-9DF7-208A406B6EF9}"/>
              </c:ext>
            </c:extLst>
          </c:dPt>
          <c:dPt>
            <c:idx val="1"/>
            <c:invertIfNegative val="0"/>
            <c:bubble3D val="0"/>
            <c:extLst>
              <c:ext xmlns:c16="http://schemas.microsoft.com/office/drawing/2014/chart" uri="{C3380CC4-5D6E-409C-BE32-E72D297353CC}">
                <c16:uniqueId val="{00000007-82BC-49B1-9DF7-208A406B6EF9}"/>
              </c:ext>
            </c:extLst>
          </c:dPt>
          <c:dPt>
            <c:idx val="2"/>
            <c:invertIfNegative val="0"/>
            <c:bubble3D val="0"/>
            <c:extLst>
              <c:ext xmlns:c16="http://schemas.microsoft.com/office/drawing/2014/chart" uri="{C3380CC4-5D6E-409C-BE32-E72D297353CC}">
                <c16:uniqueId val="{00000008-82BC-49B1-9DF7-208A406B6EF9}"/>
              </c:ext>
            </c:extLst>
          </c:dPt>
          <c:dPt>
            <c:idx val="3"/>
            <c:invertIfNegative val="0"/>
            <c:bubble3D val="0"/>
            <c:extLst>
              <c:ext xmlns:c16="http://schemas.microsoft.com/office/drawing/2014/chart" uri="{C3380CC4-5D6E-409C-BE32-E72D297353CC}">
                <c16:uniqueId val="{00000009-82BC-49B1-9DF7-208A406B6EF9}"/>
              </c:ext>
            </c:extLst>
          </c:dPt>
          <c:dPt>
            <c:idx val="4"/>
            <c:invertIfNegative val="0"/>
            <c:bubble3D val="0"/>
            <c:extLst>
              <c:ext xmlns:c16="http://schemas.microsoft.com/office/drawing/2014/chart" uri="{C3380CC4-5D6E-409C-BE32-E72D297353CC}">
                <c16:uniqueId val="{0000000A-82BC-49B1-9DF7-208A406B6EF9}"/>
              </c:ext>
            </c:extLst>
          </c:dPt>
          <c:dPt>
            <c:idx val="5"/>
            <c:invertIfNegative val="0"/>
            <c:bubble3D val="0"/>
            <c:extLst>
              <c:ext xmlns:c16="http://schemas.microsoft.com/office/drawing/2014/chart" uri="{C3380CC4-5D6E-409C-BE32-E72D297353CC}">
                <c16:uniqueId val="{0000000B-82BC-49B1-9DF7-208A406B6EF9}"/>
              </c:ext>
            </c:extLst>
          </c:dPt>
          <c:dPt>
            <c:idx val="6"/>
            <c:invertIfNegative val="0"/>
            <c:bubble3D val="0"/>
            <c:extLst>
              <c:ext xmlns:c16="http://schemas.microsoft.com/office/drawing/2014/chart" uri="{C3380CC4-5D6E-409C-BE32-E72D297353CC}">
                <c16:uniqueId val="{0000000C-82BC-49B1-9DF7-208A406B6EF9}"/>
              </c:ext>
            </c:extLst>
          </c:dPt>
          <c:dPt>
            <c:idx val="7"/>
            <c:invertIfNegative val="0"/>
            <c:bubble3D val="0"/>
            <c:extLst>
              <c:ext xmlns:c16="http://schemas.microsoft.com/office/drawing/2014/chart" uri="{C3380CC4-5D6E-409C-BE32-E72D297353CC}">
                <c16:uniqueId val="{0000000D-82BC-49B1-9DF7-208A406B6EF9}"/>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Sheet2!$F$247:$F$260</c:f>
              <c:strCache>
                <c:ptCount val="14"/>
                <c:pt idx="0">
                  <c:v>Battleground</c:v>
                </c:pt>
                <c:pt idx="1">
                  <c:v>Safe GOP PV</c:v>
                </c:pt>
                <c:pt idx="2">
                  <c:v>Battleground</c:v>
                </c:pt>
                <c:pt idx="3">
                  <c:v>Safe GOP PV</c:v>
                </c:pt>
                <c:pt idx="4">
                  <c:v>Battleground</c:v>
                </c:pt>
                <c:pt idx="5">
                  <c:v>Safe GOP PV</c:v>
                </c:pt>
                <c:pt idx="6">
                  <c:v>Battleground</c:v>
                </c:pt>
                <c:pt idx="7">
                  <c:v>Safe GOP PV</c:v>
                </c:pt>
                <c:pt idx="8">
                  <c:v>Battleground</c:v>
                </c:pt>
                <c:pt idx="9">
                  <c:v>Safe GOP PV</c:v>
                </c:pt>
                <c:pt idx="10">
                  <c:v>Battleground</c:v>
                </c:pt>
                <c:pt idx="11">
                  <c:v>Safe GOP PV</c:v>
                </c:pt>
                <c:pt idx="12">
                  <c:v>Battleground</c:v>
                </c:pt>
                <c:pt idx="13">
                  <c:v>Safe GOP PV</c:v>
                </c:pt>
              </c:strCache>
            </c:strRef>
          </c:cat>
          <c:val>
            <c:numRef>
              <c:f>Sheet2!$J$247:$J$260</c:f>
              <c:numCache>
                <c:formatCode>0%</c:formatCode>
                <c:ptCount val="14"/>
                <c:pt idx="0">
                  <c:v>0.1294952790917</c:v>
                </c:pt>
                <c:pt idx="1">
                  <c:v>0.37401663790970002</c:v>
                </c:pt>
                <c:pt idx="2">
                  <c:v>0.16212264447319999</c:v>
                </c:pt>
                <c:pt idx="3">
                  <c:v>0.2373598776569</c:v>
                </c:pt>
                <c:pt idx="4">
                  <c:v>0.18901483173540001</c:v>
                </c:pt>
                <c:pt idx="5">
                  <c:v>8.075915373999E-2</c:v>
                </c:pt>
                <c:pt idx="6">
                  <c:v>3.075961667751E-2</c:v>
                </c:pt>
                <c:pt idx="7">
                  <c:v>3.8100376161059997E-2</c:v>
                </c:pt>
                <c:pt idx="8">
                  <c:v>1.9123806647659999E-2</c:v>
                </c:pt>
                <c:pt idx="9">
                  <c:v>7.116123072065E-3</c:v>
                </c:pt>
                <c:pt idx="10">
                  <c:v>6.1511327171779998E-2</c:v>
                </c:pt>
                <c:pt idx="11">
                  <c:v>1.671485681725E-2</c:v>
                </c:pt>
                <c:pt idx="12">
                  <c:v>8.4624034023149993E-3</c:v>
                </c:pt>
                <c:pt idx="13">
                  <c:v>5.9666705657589999E-3</c:v>
                </c:pt>
              </c:numCache>
            </c:numRef>
          </c:val>
          <c:extLst>
            <c:ext xmlns:c16="http://schemas.microsoft.com/office/drawing/2014/chart" uri="{C3380CC4-5D6E-409C-BE32-E72D297353CC}">
              <c16:uniqueId val="{0000000E-82BC-49B1-9DF7-208A406B6EF9}"/>
            </c:ext>
          </c:extLst>
        </c:ser>
        <c:ser>
          <c:idx val="4"/>
          <c:order val="4"/>
          <c:tx>
            <c:strRef>
              <c:f>Sheet2!$K$246</c:f>
              <c:strCache>
                <c:ptCount val="1"/>
                <c:pt idx="0">
                  <c:v>Don't Know</c:v>
                </c:pt>
              </c:strCache>
            </c:strRef>
          </c:tx>
          <c:spPr>
            <a:solidFill>
              <a:sysClr val="window" lastClr="FFFFFF">
                <a:lumMod val="65000"/>
              </a:sysClr>
            </a:solidFill>
            <a:ln>
              <a:noFill/>
            </a:ln>
            <a:effectLst/>
          </c:spPr>
          <c:invertIfNegative val="0"/>
          <c:dLbls>
            <c:delete val="1"/>
          </c:dLbls>
          <c:cat>
            <c:strRef>
              <c:f>Sheet2!$F$247:$F$260</c:f>
              <c:strCache>
                <c:ptCount val="14"/>
                <c:pt idx="0">
                  <c:v>Battleground</c:v>
                </c:pt>
                <c:pt idx="1">
                  <c:v>Safe GOP PV</c:v>
                </c:pt>
                <c:pt idx="2">
                  <c:v>Battleground</c:v>
                </c:pt>
                <c:pt idx="3">
                  <c:v>Safe GOP PV</c:v>
                </c:pt>
                <c:pt idx="4">
                  <c:v>Battleground</c:v>
                </c:pt>
                <c:pt idx="5">
                  <c:v>Safe GOP PV</c:v>
                </c:pt>
                <c:pt idx="6">
                  <c:v>Battleground</c:v>
                </c:pt>
                <c:pt idx="7">
                  <c:v>Safe GOP PV</c:v>
                </c:pt>
                <c:pt idx="8">
                  <c:v>Battleground</c:v>
                </c:pt>
                <c:pt idx="9">
                  <c:v>Safe GOP PV</c:v>
                </c:pt>
                <c:pt idx="10">
                  <c:v>Battleground</c:v>
                </c:pt>
                <c:pt idx="11">
                  <c:v>Safe GOP PV</c:v>
                </c:pt>
                <c:pt idx="12">
                  <c:v>Battleground</c:v>
                </c:pt>
                <c:pt idx="13">
                  <c:v>Safe GOP PV</c:v>
                </c:pt>
              </c:strCache>
            </c:strRef>
          </c:cat>
          <c:val>
            <c:numRef>
              <c:f>Sheet2!$K$247:$K$260</c:f>
              <c:numCache>
                <c:formatCode>0%</c:formatCode>
                <c:ptCount val="14"/>
                <c:pt idx="0">
                  <c:v>2.789605931855E-2</c:v>
                </c:pt>
                <c:pt idx="1">
                  <c:v>2.4025487809639999E-2</c:v>
                </c:pt>
                <c:pt idx="2">
                  <c:v>4.562363798309E-2</c:v>
                </c:pt>
                <c:pt idx="3">
                  <c:v>2.362724616435E-2</c:v>
                </c:pt>
                <c:pt idx="4">
                  <c:v>6.2118422575160002E-2</c:v>
                </c:pt>
                <c:pt idx="5">
                  <c:v>3.2291796144950001E-2</c:v>
                </c:pt>
                <c:pt idx="6">
                  <c:v>6.6158402566800001E-2</c:v>
                </c:pt>
                <c:pt idx="7">
                  <c:v>4.1972493107409997E-2</c:v>
                </c:pt>
                <c:pt idx="8">
                  <c:v>2.0259335940200001E-2</c:v>
                </c:pt>
                <c:pt idx="9">
                  <c:v>8.5739926022000007E-3</c:v>
                </c:pt>
                <c:pt idx="10">
                  <c:v>1.140628801306E-2</c:v>
                </c:pt>
                <c:pt idx="11">
                  <c:v>0</c:v>
                </c:pt>
                <c:pt idx="12">
                  <c:v>1.046712900906E-2</c:v>
                </c:pt>
                <c:pt idx="13">
                  <c:v>2.1672376119549999E-3</c:v>
                </c:pt>
              </c:numCache>
            </c:numRef>
          </c:val>
          <c:extLst>
            <c:ext xmlns:c16="http://schemas.microsoft.com/office/drawing/2014/chart" uri="{C3380CC4-5D6E-409C-BE32-E72D297353CC}">
              <c16:uniqueId val="{00000010-82BC-49B1-9DF7-208A406B6EF9}"/>
            </c:ext>
          </c:extLst>
        </c:ser>
        <c:dLbls>
          <c:dLblPos val="ctr"/>
          <c:showLegendKey val="0"/>
          <c:showVal val="1"/>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1"/>
          <c:min val="0"/>
        </c:scaling>
        <c:delete val="1"/>
        <c:axPos val="b"/>
        <c:numFmt formatCode="0%" sourceLinked="1"/>
        <c:majorTickMark val="none"/>
        <c:minorTickMark val="none"/>
        <c:tickLblPos val="nextTo"/>
        <c:crossAx val="18829888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029514284648511"/>
          <c:y val="2.7384172497156221E-2"/>
          <c:w val="0.66933600478442645"/>
          <c:h val="0.94523165500568751"/>
        </c:manualLayout>
      </c:layout>
      <c:barChart>
        <c:barDir val="bar"/>
        <c:grouping val="stacked"/>
        <c:varyColors val="0"/>
        <c:ser>
          <c:idx val="0"/>
          <c:order val="0"/>
          <c:tx>
            <c:strRef>
              <c:f>Sheet2!$G$385</c:f>
              <c:strCache>
                <c:ptCount val="1"/>
                <c:pt idx="0">
                  <c:v>Strongly</c:v>
                </c:pt>
              </c:strCache>
            </c:strRef>
          </c:tx>
          <c:spPr>
            <a:solidFill>
              <a:srgbClr val="C00000"/>
            </a:solidFill>
            <a:ln>
              <a:noFill/>
            </a:ln>
            <a:effectLst/>
          </c:spPr>
          <c:invertIfNegative val="0"/>
          <c:dPt>
            <c:idx val="2"/>
            <c:invertIfNegative val="0"/>
            <c:bubble3D val="0"/>
            <c:spPr>
              <a:solidFill>
                <a:srgbClr val="4472C4">
                  <a:lumMod val="75000"/>
                </a:srgbClr>
              </a:solidFill>
              <a:ln>
                <a:noFill/>
              </a:ln>
              <a:effectLst/>
            </c:spPr>
            <c:extLst>
              <c:ext xmlns:c16="http://schemas.microsoft.com/office/drawing/2014/chart" uri="{C3380CC4-5D6E-409C-BE32-E72D297353CC}">
                <c16:uniqueId val="{00000001-2263-44FE-AB75-6FEAA9811E73}"/>
              </c:ext>
            </c:extLst>
          </c:dPt>
          <c:dPt>
            <c:idx val="6"/>
            <c:invertIfNegative val="0"/>
            <c:bubble3D val="0"/>
            <c:spPr>
              <a:solidFill>
                <a:srgbClr val="4472C4">
                  <a:lumMod val="75000"/>
                </a:srgbClr>
              </a:solidFill>
              <a:ln>
                <a:noFill/>
              </a:ln>
              <a:effectLst/>
            </c:spPr>
            <c:extLst>
              <c:ext xmlns:c16="http://schemas.microsoft.com/office/drawing/2014/chart" uri="{C3380CC4-5D6E-409C-BE32-E72D297353CC}">
                <c16:uniqueId val="{00000003-2263-44FE-AB75-6FEAA9811E73}"/>
              </c:ext>
            </c:extLst>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Sheet2!$F$386:$F$392</c:f>
              <c:strCache>
                <c:ptCount val="7"/>
                <c:pt idx="0">
                  <c:v>Don't Know</c:v>
                </c:pt>
                <c:pt idx="1">
                  <c:v>Oppose</c:v>
                </c:pt>
                <c:pt idx="2">
                  <c:v>Favor</c:v>
                </c:pt>
                <c:pt idx="4">
                  <c:v>Don't Know</c:v>
                </c:pt>
                <c:pt idx="5">
                  <c:v>Oppose</c:v>
                </c:pt>
                <c:pt idx="6">
                  <c:v>Favor</c:v>
                </c:pt>
              </c:strCache>
            </c:strRef>
          </c:cat>
          <c:val>
            <c:numRef>
              <c:f>Sheet2!$G$386:$G$392</c:f>
              <c:numCache>
                <c:formatCode>0%</c:formatCode>
                <c:ptCount val="7"/>
                <c:pt idx="1">
                  <c:v>0.21627355652050001</c:v>
                </c:pt>
                <c:pt idx="2">
                  <c:v>0.18862568389439999</c:v>
                </c:pt>
                <c:pt idx="5">
                  <c:v>0.18292318359660001</c:v>
                </c:pt>
                <c:pt idx="6">
                  <c:v>0.30589160171739999</c:v>
                </c:pt>
              </c:numCache>
            </c:numRef>
          </c:val>
          <c:extLst>
            <c:ext xmlns:c16="http://schemas.microsoft.com/office/drawing/2014/chart" uri="{C3380CC4-5D6E-409C-BE32-E72D297353CC}">
              <c16:uniqueId val="{00000004-2263-44FE-AB75-6FEAA9811E73}"/>
            </c:ext>
          </c:extLst>
        </c:ser>
        <c:ser>
          <c:idx val="1"/>
          <c:order val="1"/>
          <c:tx>
            <c:strRef>
              <c:f>Sheet2!$H$385</c:f>
              <c:strCache>
                <c:ptCount val="1"/>
                <c:pt idx="0">
                  <c:v>Somewhat</c:v>
                </c:pt>
              </c:strCache>
            </c:strRef>
          </c:tx>
          <c:spPr>
            <a:solidFill>
              <a:srgbClr val="FF5353"/>
            </a:solidFill>
            <a:ln>
              <a:noFill/>
            </a:ln>
            <a:effectLst/>
          </c:spPr>
          <c:invertIfNegative val="0"/>
          <c:dPt>
            <c:idx val="2"/>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6-2263-44FE-AB75-6FEAA9811E73}"/>
              </c:ext>
            </c:extLst>
          </c:dPt>
          <c:dPt>
            <c:idx val="6"/>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8-2263-44FE-AB75-6FEAA9811E73}"/>
              </c:ext>
            </c:extLst>
          </c:dPt>
          <c:cat>
            <c:strRef>
              <c:f>Sheet2!$F$386:$F$392</c:f>
              <c:strCache>
                <c:ptCount val="7"/>
                <c:pt idx="0">
                  <c:v>Don't Know</c:v>
                </c:pt>
                <c:pt idx="1">
                  <c:v>Oppose</c:v>
                </c:pt>
                <c:pt idx="2">
                  <c:v>Favor</c:v>
                </c:pt>
                <c:pt idx="4">
                  <c:v>Don't Know</c:v>
                </c:pt>
                <c:pt idx="5">
                  <c:v>Oppose</c:v>
                </c:pt>
                <c:pt idx="6">
                  <c:v>Favor</c:v>
                </c:pt>
              </c:strCache>
            </c:strRef>
          </c:cat>
          <c:val>
            <c:numRef>
              <c:f>Sheet2!$H$386:$H$392</c:f>
              <c:numCache>
                <c:formatCode>0%</c:formatCode>
                <c:ptCount val="7"/>
                <c:pt idx="1">
                  <c:v>0.20708521657029999</c:v>
                </c:pt>
                <c:pt idx="2">
                  <c:v>0.24747619080030001</c:v>
                </c:pt>
                <c:pt idx="5">
                  <c:v>0.15483116162380001</c:v>
                </c:pt>
                <c:pt idx="6">
                  <c:v>0.2974354366918</c:v>
                </c:pt>
              </c:numCache>
            </c:numRef>
          </c:val>
          <c:extLst>
            <c:ext xmlns:c16="http://schemas.microsoft.com/office/drawing/2014/chart" uri="{C3380CC4-5D6E-409C-BE32-E72D297353CC}">
              <c16:uniqueId val="{00000009-2263-44FE-AB75-6FEAA9811E73}"/>
            </c:ext>
          </c:extLst>
        </c:ser>
        <c:ser>
          <c:idx val="2"/>
          <c:order val="2"/>
          <c:tx>
            <c:strRef>
              <c:f>Sheet2!$I$385</c:f>
              <c:strCache>
                <c:ptCount val="1"/>
                <c:pt idx="0">
                  <c:v>Total</c:v>
                </c:pt>
              </c:strCache>
            </c:strRef>
          </c:tx>
          <c:spPr>
            <a:solidFill>
              <a:sysClr val="window" lastClr="FFFFFF">
                <a:lumMod val="65000"/>
              </a:sysClr>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B-2263-44FE-AB75-6FEAA9811E73}"/>
              </c:ext>
            </c:extLst>
          </c:dPt>
          <c:dPt>
            <c:idx val="2"/>
            <c:invertIfNegative val="0"/>
            <c:bubble3D val="0"/>
            <c:spPr>
              <a:noFill/>
              <a:ln>
                <a:noFill/>
              </a:ln>
              <a:effectLst/>
            </c:spPr>
            <c:extLst>
              <c:ext xmlns:c16="http://schemas.microsoft.com/office/drawing/2014/chart" uri="{C3380CC4-5D6E-409C-BE32-E72D297353CC}">
                <c16:uniqueId val="{0000000D-2263-44FE-AB75-6FEAA9811E73}"/>
              </c:ext>
            </c:extLst>
          </c:dPt>
          <c:dPt>
            <c:idx val="5"/>
            <c:invertIfNegative val="0"/>
            <c:bubble3D val="0"/>
            <c:spPr>
              <a:noFill/>
              <a:ln>
                <a:noFill/>
              </a:ln>
              <a:effectLst/>
            </c:spPr>
            <c:extLst>
              <c:ext xmlns:c16="http://schemas.microsoft.com/office/drawing/2014/chart" uri="{C3380CC4-5D6E-409C-BE32-E72D297353CC}">
                <c16:uniqueId val="{0000000F-2263-44FE-AB75-6FEAA9811E73}"/>
              </c:ext>
            </c:extLst>
          </c:dPt>
          <c:dPt>
            <c:idx val="6"/>
            <c:invertIfNegative val="0"/>
            <c:bubble3D val="0"/>
            <c:spPr>
              <a:noFill/>
              <a:ln>
                <a:noFill/>
              </a:ln>
              <a:effectLst/>
            </c:spPr>
            <c:extLst>
              <c:ext xmlns:c16="http://schemas.microsoft.com/office/drawing/2014/chart" uri="{C3380CC4-5D6E-409C-BE32-E72D297353CC}">
                <c16:uniqueId val="{00000011-2263-44FE-AB75-6FEAA9811E73}"/>
              </c:ext>
            </c:extLst>
          </c:dPt>
          <c:dLbls>
            <c:dLbl>
              <c:idx val="0"/>
              <c:layout>
                <c:manualLayout>
                  <c:x val="0.11533066887131267"/>
                  <c:y val="5.2631713067190016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263-44FE-AB75-6FEAA9811E73}"/>
                </c:ext>
              </c:extLst>
            </c:dLbl>
            <c:dLbl>
              <c:idx val="4"/>
              <c:layout>
                <c:manualLayout>
                  <c:x val="7.6975776280761771E-2"/>
                  <c:y val="-5.639532159936897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263-44FE-AB75-6FEAA9811E73}"/>
                </c:ext>
              </c:extLst>
            </c:dLbl>
            <c:dLbl>
              <c:idx val="5"/>
              <c:layout>
                <c:manualLayout>
                  <c:x val="-8.3655054160030093E-2"/>
                  <c:y val="-3.15006193292269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263-44FE-AB75-6FEAA9811E7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Sheet2!$F$386:$F$392</c:f>
              <c:strCache>
                <c:ptCount val="7"/>
                <c:pt idx="0">
                  <c:v>Don't Know</c:v>
                </c:pt>
                <c:pt idx="1">
                  <c:v>Oppose</c:v>
                </c:pt>
                <c:pt idx="2">
                  <c:v>Favor</c:v>
                </c:pt>
                <c:pt idx="4">
                  <c:v>Don't Know</c:v>
                </c:pt>
                <c:pt idx="5">
                  <c:v>Oppose</c:v>
                </c:pt>
                <c:pt idx="6">
                  <c:v>Favor</c:v>
                </c:pt>
              </c:strCache>
            </c:strRef>
          </c:cat>
          <c:val>
            <c:numRef>
              <c:f>Sheet2!$I$386:$I$392</c:f>
              <c:numCache>
                <c:formatCode>0%</c:formatCode>
                <c:ptCount val="7"/>
                <c:pt idx="0">
                  <c:v>0.1280293612058</c:v>
                </c:pt>
                <c:pt idx="1">
                  <c:v>0.4233587730908</c:v>
                </c:pt>
                <c:pt idx="2">
                  <c:v>0.43610187469470002</c:v>
                </c:pt>
                <c:pt idx="4">
                  <c:v>5.5468101242969997E-2</c:v>
                </c:pt>
                <c:pt idx="5">
                  <c:v>0.33775434522039999</c:v>
                </c:pt>
                <c:pt idx="6">
                  <c:v>0.60332703840919999</c:v>
                </c:pt>
              </c:numCache>
            </c:numRef>
          </c:val>
          <c:extLst>
            <c:ext xmlns:c16="http://schemas.microsoft.com/office/drawing/2014/chart" uri="{C3380CC4-5D6E-409C-BE32-E72D297353CC}">
              <c16:uniqueId val="{00000014-2263-44FE-AB75-6FEAA9811E73}"/>
            </c:ext>
          </c:extLst>
        </c:ser>
        <c:dLbls>
          <c:showLegendKey val="0"/>
          <c:showVal val="0"/>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0.8"/>
          <c:min val="0"/>
        </c:scaling>
        <c:delete val="1"/>
        <c:axPos val="b"/>
        <c:numFmt formatCode="0%" sourceLinked="1"/>
        <c:majorTickMark val="out"/>
        <c:minorTickMark val="none"/>
        <c:tickLblPos val="nextTo"/>
        <c:crossAx val="1882988815"/>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648778622995043"/>
          <c:y val="2.7384172497156221E-2"/>
          <c:w val="0.6631433614009612"/>
          <c:h val="0.94523165500568751"/>
        </c:manualLayout>
      </c:layout>
      <c:barChart>
        <c:barDir val="bar"/>
        <c:grouping val="stacked"/>
        <c:varyColors val="0"/>
        <c:ser>
          <c:idx val="0"/>
          <c:order val="0"/>
          <c:tx>
            <c:strRef>
              <c:f>Sheet2!$G$368</c:f>
              <c:strCache>
                <c:ptCount val="1"/>
                <c:pt idx="0">
                  <c:v>Strongly</c:v>
                </c:pt>
              </c:strCache>
            </c:strRef>
          </c:tx>
          <c:spPr>
            <a:solidFill>
              <a:srgbClr val="C00000"/>
            </a:solidFill>
            <a:ln>
              <a:noFill/>
            </a:ln>
            <a:effectLst/>
          </c:spPr>
          <c:invertIfNegative val="0"/>
          <c:dPt>
            <c:idx val="2"/>
            <c:invertIfNegative val="0"/>
            <c:bubble3D val="0"/>
            <c:spPr>
              <a:solidFill>
                <a:srgbClr val="4472C4">
                  <a:lumMod val="75000"/>
                </a:srgbClr>
              </a:solidFill>
              <a:ln>
                <a:noFill/>
              </a:ln>
              <a:effectLst/>
            </c:spPr>
            <c:extLst>
              <c:ext xmlns:c16="http://schemas.microsoft.com/office/drawing/2014/chart" uri="{C3380CC4-5D6E-409C-BE32-E72D297353CC}">
                <c16:uniqueId val="{00000001-B91D-4561-BE9C-363D42EEBCE0}"/>
              </c:ext>
            </c:extLst>
          </c:dPt>
          <c:dPt>
            <c:idx val="6"/>
            <c:invertIfNegative val="0"/>
            <c:bubble3D val="0"/>
            <c:spPr>
              <a:solidFill>
                <a:srgbClr val="4472C4">
                  <a:lumMod val="75000"/>
                </a:srgbClr>
              </a:solidFill>
              <a:ln>
                <a:noFill/>
              </a:ln>
              <a:effectLst/>
            </c:spPr>
            <c:extLst>
              <c:ext xmlns:c16="http://schemas.microsoft.com/office/drawing/2014/chart" uri="{C3380CC4-5D6E-409C-BE32-E72D297353CC}">
                <c16:uniqueId val="{00000003-B91D-4561-BE9C-363D42EEBCE0}"/>
              </c:ext>
            </c:extLst>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Sheet2!$F$369:$F$375</c:f>
              <c:strCache>
                <c:ptCount val="7"/>
                <c:pt idx="0">
                  <c:v>Don't Know</c:v>
                </c:pt>
                <c:pt idx="1">
                  <c:v>Oppose</c:v>
                </c:pt>
                <c:pt idx="2">
                  <c:v>Favor</c:v>
                </c:pt>
                <c:pt idx="4">
                  <c:v>Don't Know</c:v>
                </c:pt>
                <c:pt idx="5">
                  <c:v>Oppose</c:v>
                </c:pt>
                <c:pt idx="6">
                  <c:v>Favor</c:v>
                </c:pt>
              </c:strCache>
            </c:strRef>
          </c:cat>
          <c:val>
            <c:numRef>
              <c:f>Sheet2!$G$369:$G$375</c:f>
              <c:numCache>
                <c:formatCode>0%</c:formatCode>
                <c:ptCount val="7"/>
                <c:pt idx="1">
                  <c:v>0.25249717522499998</c:v>
                </c:pt>
                <c:pt idx="2">
                  <c:v>0.1681885140952</c:v>
                </c:pt>
                <c:pt idx="5">
                  <c:v>0.23291744907539999</c:v>
                </c:pt>
                <c:pt idx="6">
                  <c:v>0.20175975176829999</c:v>
                </c:pt>
              </c:numCache>
            </c:numRef>
          </c:val>
          <c:extLst>
            <c:ext xmlns:c16="http://schemas.microsoft.com/office/drawing/2014/chart" uri="{C3380CC4-5D6E-409C-BE32-E72D297353CC}">
              <c16:uniqueId val="{00000004-B91D-4561-BE9C-363D42EEBCE0}"/>
            </c:ext>
          </c:extLst>
        </c:ser>
        <c:ser>
          <c:idx val="1"/>
          <c:order val="1"/>
          <c:tx>
            <c:strRef>
              <c:f>Sheet2!$H$368</c:f>
              <c:strCache>
                <c:ptCount val="1"/>
                <c:pt idx="0">
                  <c:v>Somewhat</c:v>
                </c:pt>
              </c:strCache>
            </c:strRef>
          </c:tx>
          <c:spPr>
            <a:solidFill>
              <a:srgbClr val="FF5353"/>
            </a:solidFill>
            <a:ln>
              <a:noFill/>
            </a:ln>
            <a:effectLst/>
          </c:spPr>
          <c:invertIfNegative val="0"/>
          <c:dPt>
            <c:idx val="2"/>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6-B91D-4561-BE9C-363D42EEBCE0}"/>
              </c:ext>
            </c:extLst>
          </c:dPt>
          <c:dPt>
            <c:idx val="6"/>
            <c:invertIfNegative val="0"/>
            <c:bubble3D val="0"/>
            <c:spPr>
              <a:solidFill>
                <a:srgbClr val="4472C4">
                  <a:lumMod val="40000"/>
                  <a:lumOff val="60000"/>
                </a:srgbClr>
              </a:solidFill>
              <a:ln>
                <a:noFill/>
              </a:ln>
              <a:effectLst/>
            </c:spPr>
            <c:extLst>
              <c:ext xmlns:c16="http://schemas.microsoft.com/office/drawing/2014/chart" uri="{C3380CC4-5D6E-409C-BE32-E72D297353CC}">
                <c16:uniqueId val="{00000008-B91D-4561-BE9C-363D42EEBCE0}"/>
              </c:ext>
            </c:extLst>
          </c:dPt>
          <c:cat>
            <c:strRef>
              <c:f>Sheet2!$F$369:$F$375</c:f>
              <c:strCache>
                <c:ptCount val="7"/>
                <c:pt idx="0">
                  <c:v>Don't Know</c:v>
                </c:pt>
                <c:pt idx="1">
                  <c:v>Oppose</c:v>
                </c:pt>
                <c:pt idx="2">
                  <c:v>Favor</c:v>
                </c:pt>
                <c:pt idx="4">
                  <c:v>Don't Know</c:v>
                </c:pt>
                <c:pt idx="5">
                  <c:v>Oppose</c:v>
                </c:pt>
                <c:pt idx="6">
                  <c:v>Favor</c:v>
                </c:pt>
              </c:strCache>
            </c:strRef>
          </c:cat>
          <c:val>
            <c:numRef>
              <c:f>Sheet2!$H$369:$H$375</c:f>
              <c:numCache>
                <c:formatCode>0%</c:formatCode>
                <c:ptCount val="7"/>
                <c:pt idx="1">
                  <c:v>0.1975926747739</c:v>
                </c:pt>
                <c:pt idx="2">
                  <c:v>0.24344571817149999</c:v>
                </c:pt>
                <c:pt idx="5">
                  <c:v>0.21366132899650001</c:v>
                </c:pt>
                <c:pt idx="6">
                  <c:v>0.29697919225640002</c:v>
                </c:pt>
              </c:numCache>
            </c:numRef>
          </c:val>
          <c:extLst>
            <c:ext xmlns:c16="http://schemas.microsoft.com/office/drawing/2014/chart" uri="{C3380CC4-5D6E-409C-BE32-E72D297353CC}">
              <c16:uniqueId val="{00000009-B91D-4561-BE9C-363D42EEBCE0}"/>
            </c:ext>
          </c:extLst>
        </c:ser>
        <c:ser>
          <c:idx val="2"/>
          <c:order val="2"/>
          <c:tx>
            <c:strRef>
              <c:f>Sheet2!$I$368</c:f>
              <c:strCache>
                <c:ptCount val="1"/>
                <c:pt idx="0">
                  <c:v>Total</c:v>
                </c:pt>
              </c:strCache>
            </c:strRef>
          </c:tx>
          <c:spPr>
            <a:solidFill>
              <a:sysClr val="window" lastClr="FFFFFF">
                <a:lumMod val="65000"/>
              </a:sysClr>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B-B91D-4561-BE9C-363D42EEBCE0}"/>
              </c:ext>
            </c:extLst>
          </c:dPt>
          <c:dPt>
            <c:idx val="2"/>
            <c:invertIfNegative val="0"/>
            <c:bubble3D val="0"/>
            <c:spPr>
              <a:noFill/>
              <a:ln>
                <a:noFill/>
              </a:ln>
              <a:effectLst/>
            </c:spPr>
            <c:extLst>
              <c:ext xmlns:c16="http://schemas.microsoft.com/office/drawing/2014/chart" uri="{C3380CC4-5D6E-409C-BE32-E72D297353CC}">
                <c16:uniqueId val="{0000000D-B91D-4561-BE9C-363D42EEBCE0}"/>
              </c:ext>
            </c:extLst>
          </c:dPt>
          <c:dPt>
            <c:idx val="5"/>
            <c:invertIfNegative val="0"/>
            <c:bubble3D val="0"/>
            <c:spPr>
              <a:noFill/>
              <a:ln>
                <a:noFill/>
              </a:ln>
              <a:effectLst/>
            </c:spPr>
            <c:extLst>
              <c:ext xmlns:c16="http://schemas.microsoft.com/office/drawing/2014/chart" uri="{C3380CC4-5D6E-409C-BE32-E72D297353CC}">
                <c16:uniqueId val="{0000000F-B91D-4561-BE9C-363D42EEBCE0}"/>
              </c:ext>
            </c:extLst>
          </c:dPt>
          <c:dPt>
            <c:idx val="6"/>
            <c:invertIfNegative val="0"/>
            <c:bubble3D val="0"/>
            <c:spPr>
              <a:noFill/>
              <a:ln>
                <a:noFill/>
              </a:ln>
              <a:effectLst/>
            </c:spPr>
            <c:extLst>
              <c:ext xmlns:c16="http://schemas.microsoft.com/office/drawing/2014/chart" uri="{C3380CC4-5D6E-409C-BE32-E72D297353CC}">
                <c16:uniqueId val="{00000011-B91D-4561-BE9C-363D42EEBCE0}"/>
              </c:ext>
            </c:extLst>
          </c:dPt>
          <c:dLbls>
            <c:dLbl>
              <c:idx val="0"/>
              <c:layout>
                <c:manualLayout>
                  <c:x val="0.11223434717958007"/>
                  <c:y val="5.2631713067190016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91D-4561-BE9C-363D42EEBCE0}"/>
                </c:ext>
              </c:extLst>
            </c:dLbl>
            <c:dLbl>
              <c:idx val="4"/>
              <c:layout>
                <c:manualLayout>
                  <c:x val="7.0783132897296416E-2"/>
                  <c:y val="-5.639532159936897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91D-4561-BE9C-363D42EEBCE0}"/>
                </c:ext>
              </c:extLst>
            </c:dLbl>
            <c:dLbl>
              <c:idx val="5"/>
              <c:layout>
                <c:manualLayout>
                  <c:x val="-0.13319620122775261"/>
                  <c:y val="-5.639532159936897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91D-4561-BE9C-363D42EEBCE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Sheet2!$F$369:$F$375</c:f>
              <c:strCache>
                <c:ptCount val="7"/>
                <c:pt idx="0">
                  <c:v>Don't Know</c:v>
                </c:pt>
                <c:pt idx="1">
                  <c:v>Oppose</c:v>
                </c:pt>
                <c:pt idx="2">
                  <c:v>Favor</c:v>
                </c:pt>
                <c:pt idx="4">
                  <c:v>Don't Know</c:v>
                </c:pt>
                <c:pt idx="5">
                  <c:v>Oppose</c:v>
                </c:pt>
                <c:pt idx="6">
                  <c:v>Favor</c:v>
                </c:pt>
              </c:strCache>
            </c:strRef>
          </c:cat>
          <c:val>
            <c:numRef>
              <c:f>Sheet2!$I$369:$I$375</c:f>
              <c:numCache>
                <c:formatCode>0%</c:formatCode>
                <c:ptCount val="7"/>
                <c:pt idx="0">
                  <c:v>0.11924019651709999</c:v>
                </c:pt>
                <c:pt idx="1">
                  <c:v>0.45008984999879997</c:v>
                </c:pt>
                <c:pt idx="2">
                  <c:v>0.41163423226669998</c:v>
                </c:pt>
                <c:pt idx="4">
                  <c:v>4.9400355225550002E-2</c:v>
                </c:pt>
                <c:pt idx="5">
                  <c:v>0.44657877807200003</c:v>
                </c:pt>
                <c:pt idx="6">
                  <c:v>0.49873894402469998</c:v>
                </c:pt>
              </c:numCache>
            </c:numRef>
          </c:val>
          <c:extLst>
            <c:ext xmlns:c16="http://schemas.microsoft.com/office/drawing/2014/chart" uri="{C3380CC4-5D6E-409C-BE32-E72D297353CC}">
              <c16:uniqueId val="{00000014-B91D-4561-BE9C-363D42EEBCE0}"/>
            </c:ext>
          </c:extLst>
        </c:ser>
        <c:dLbls>
          <c:showLegendKey val="0"/>
          <c:showVal val="0"/>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0.8"/>
          <c:min val="0"/>
        </c:scaling>
        <c:delete val="1"/>
        <c:axPos val="b"/>
        <c:numFmt formatCode="0%" sourceLinked="1"/>
        <c:majorTickMark val="out"/>
        <c:minorTickMark val="none"/>
        <c:tickLblPos val="nextTo"/>
        <c:crossAx val="1882988815"/>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67666815156721E-2"/>
          <c:y val="4.3863269554297375E-2"/>
          <c:w val="0.89084287807796403"/>
          <c:h val="0.9035008069805458"/>
        </c:manualLayout>
      </c:layout>
      <c:barChart>
        <c:barDir val="bar"/>
        <c:grouping val="stacked"/>
        <c:varyColors val="0"/>
        <c:ser>
          <c:idx val="0"/>
          <c:order val="0"/>
          <c:tx>
            <c:strRef>
              <c:f>Sheet2!$G$398</c:f>
              <c:strCache>
                <c:ptCount val="1"/>
                <c:pt idx="0">
                  <c:v>Strongly agree</c:v>
                </c:pt>
              </c:strCache>
            </c:strRef>
          </c:tx>
          <c:spPr>
            <a:solidFill>
              <a:srgbClr val="4472C4">
                <a:lumMod val="75000"/>
              </a:srgbClr>
            </a:solidFill>
            <a:ln>
              <a:noFill/>
            </a:ln>
            <a:effectLst/>
          </c:spPr>
          <c:invertIfNegative val="0"/>
          <c:dPt>
            <c:idx val="0"/>
            <c:invertIfNegative val="0"/>
            <c:bubble3D val="0"/>
            <c:extLst>
              <c:ext xmlns:c16="http://schemas.microsoft.com/office/drawing/2014/chart" uri="{C3380CC4-5D6E-409C-BE32-E72D297353CC}">
                <c16:uniqueId val="{00000000-808D-484E-927D-5C2DF4F66DFC}"/>
              </c:ext>
            </c:extLst>
          </c:dPt>
          <c:dLbls>
            <c:dLbl>
              <c:idx val="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4044698776848208E-2"/>
                      <c:h val="7.0676888170332575E-2"/>
                    </c:manualLayout>
                  </c15:layout>
                </c:ext>
                <c:ext xmlns:c16="http://schemas.microsoft.com/office/drawing/2014/chart" uri="{C3380CC4-5D6E-409C-BE32-E72D297353CC}">
                  <c16:uniqueId val="{00000000-808D-484E-927D-5C2DF4F66DF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Sheet2!$F$399:$F$410</c:f>
              <c:strCache>
                <c:ptCount val="6"/>
                <c:pt idx="0">
                  <c:v>Safe GOP</c:v>
                </c:pt>
                <c:pt idx="1">
                  <c:v>Safe GOP</c:v>
                </c:pt>
                <c:pt idx="2">
                  <c:v>Safe GOP</c:v>
                </c:pt>
                <c:pt idx="3">
                  <c:v>Safe GOP</c:v>
                </c:pt>
                <c:pt idx="4">
                  <c:v>Safe GOP</c:v>
                </c:pt>
                <c:pt idx="5">
                  <c:v>Safe GOP</c:v>
                </c:pt>
              </c:strCache>
              <c:extLst/>
            </c:strRef>
          </c:cat>
          <c:val>
            <c:numRef>
              <c:f>Sheet2!$G$399:$G$410</c:f>
              <c:numCache>
                <c:formatCode>0%</c:formatCode>
                <c:ptCount val="6"/>
                <c:pt idx="0">
                  <c:v>0.2199874297162</c:v>
                </c:pt>
                <c:pt idx="1">
                  <c:v>0.23396415083</c:v>
                </c:pt>
                <c:pt idx="2">
                  <c:v>0.2806816093958</c:v>
                </c:pt>
                <c:pt idx="3">
                  <c:v>0.50521269388339995</c:v>
                </c:pt>
                <c:pt idx="4">
                  <c:v>0.58881309118449998</c:v>
                </c:pt>
                <c:pt idx="5">
                  <c:v>0.64078920223290003</c:v>
                </c:pt>
              </c:numCache>
              <c:extLst/>
            </c:numRef>
          </c:val>
          <c:extLst>
            <c:ext xmlns:c16="http://schemas.microsoft.com/office/drawing/2014/chart" uri="{C3380CC4-5D6E-409C-BE32-E72D297353CC}">
              <c16:uniqueId val="{00000002-808D-484E-927D-5C2DF4F66DFC}"/>
            </c:ext>
          </c:extLst>
        </c:ser>
        <c:ser>
          <c:idx val="1"/>
          <c:order val="1"/>
          <c:tx>
            <c:strRef>
              <c:f>Sheet2!$H$398</c:f>
              <c:strCache>
                <c:ptCount val="1"/>
                <c:pt idx="0">
                  <c:v>Somewhat agree</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Sheet2!$F$399:$F$410</c:f>
              <c:strCache>
                <c:ptCount val="6"/>
                <c:pt idx="0">
                  <c:v>Safe GOP</c:v>
                </c:pt>
                <c:pt idx="1">
                  <c:v>Safe GOP</c:v>
                </c:pt>
                <c:pt idx="2">
                  <c:v>Safe GOP</c:v>
                </c:pt>
                <c:pt idx="3">
                  <c:v>Safe GOP</c:v>
                </c:pt>
                <c:pt idx="4">
                  <c:v>Safe GOP</c:v>
                </c:pt>
                <c:pt idx="5">
                  <c:v>Safe GOP</c:v>
                </c:pt>
              </c:strCache>
              <c:extLst/>
            </c:strRef>
          </c:cat>
          <c:val>
            <c:numRef>
              <c:f>Sheet2!$H$399:$H$410</c:f>
              <c:numCache>
                <c:formatCode>0%</c:formatCode>
                <c:ptCount val="6"/>
                <c:pt idx="0">
                  <c:v>0.33425297244160002</c:v>
                </c:pt>
                <c:pt idx="1">
                  <c:v>0.32186043278780002</c:v>
                </c:pt>
                <c:pt idx="2">
                  <c:v>0.28845294479349998</c:v>
                </c:pt>
                <c:pt idx="3">
                  <c:v>0.1683844215144</c:v>
                </c:pt>
                <c:pt idx="4">
                  <c:v>0.23295807821119999</c:v>
                </c:pt>
                <c:pt idx="5">
                  <c:v>0.14811430184829999</c:v>
                </c:pt>
              </c:numCache>
              <c:extLst/>
            </c:numRef>
          </c:val>
          <c:extLst>
            <c:ext xmlns:c16="http://schemas.microsoft.com/office/drawing/2014/chart" uri="{C3380CC4-5D6E-409C-BE32-E72D297353CC}">
              <c16:uniqueId val="{00000004-808D-484E-927D-5C2DF4F66DFC}"/>
            </c:ext>
          </c:extLst>
        </c:ser>
        <c:ser>
          <c:idx val="2"/>
          <c:order val="2"/>
          <c:tx>
            <c:strRef>
              <c:f>Sheet2!$I$398</c:f>
              <c:strCache>
                <c:ptCount val="1"/>
                <c:pt idx="0">
                  <c:v>Somewhat disagree</c:v>
                </c:pt>
              </c:strCache>
            </c:strRef>
          </c:tx>
          <c:spPr>
            <a:solidFill>
              <a:srgbClr val="FF4B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Sheet2!$F$399:$F$410</c:f>
              <c:strCache>
                <c:ptCount val="6"/>
                <c:pt idx="0">
                  <c:v>Safe GOP</c:v>
                </c:pt>
                <c:pt idx="1">
                  <c:v>Safe GOP</c:v>
                </c:pt>
                <c:pt idx="2">
                  <c:v>Safe GOP</c:v>
                </c:pt>
                <c:pt idx="3">
                  <c:v>Safe GOP</c:v>
                </c:pt>
                <c:pt idx="4">
                  <c:v>Safe GOP</c:v>
                </c:pt>
                <c:pt idx="5">
                  <c:v>Safe GOP</c:v>
                </c:pt>
              </c:strCache>
              <c:extLst/>
            </c:strRef>
          </c:cat>
          <c:val>
            <c:numRef>
              <c:f>Sheet2!$I$399:$I$410</c:f>
              <c:numCache>
                <c:formatCode>0%</c:formatCode>
                <c:ptCount val="6"/>
                <c:pt idx="0">
                  <c:v>0.20335561492330001</c:v>
                </c:pt>
                <c:pt idx="1">
                  <c:v>0.15628761508809999</c:v>
                </c:pt>
                <c:pt idx="2">
                  <c:v>0.15741525639109999</c:v>
                </c:pt>
                <c:pt idx="3">
                  <c:v>8.4501202292649999E-2</c:v>
                </c:pt>
                <c:pt idx="4">
                  <c:v>9.1168072011829998E-2</c:v>
                </c:pt>
                <c:pt idx="5">
                  <c:v>6.4038173946380006E-2</c:v>
                </c:pt>
              </c:numCache>
              <c:extLst/>
            </c:numRef>
          </c:val>
          <c:extLst>
            <c:ext xmlns:c16="http://schemas.microsoft.com/office/drawing/2014/chart" uri="{C3380CC4-5D6E-409C-BE32-E72D297353CC}">
              <c16:uniqueId val="{00000005-808D-484E-927D-5C2DF4F66DFC}"/>
            </c:ext>
          </c:extLst>
        </c:ser>
        <c:ser>
          <c:idx val="3"/>
          <c:order val="3"/>
          <c:tx>
            <c:strRef>
              <c:f>Sheet2!$J$398</c:f>
              <c:strCache>
                <c:ptCount val="1"/>
                <c:pt idx="0">
                  <c:v>Strongly disagree</c:v>
                </c:pt>
              </c:strCache>
            </c:strRef>
          </c:tx>
          <c:spPr>
            <a:solidFill>
              <a:srgbClr val="C00000"/>
            </a:solidFill>
            <a:ln>
              <a:noFill/>
            </a:ln>
            <a:effectLst/>
          </c:spPr>
          <c:invertIfNegative val="0"/>
          <c:dPt>
            <c:idx val="0"/>
            <c:invertIfNegative val="0"/>
            <c:bubble3D val="0"/>
            <c:extLst>
              <c:ext xmlns:c16="http://schemas.microsoft.com/office/drawing/2014/chart" uri="{C3380CC4-5D6E-409C-BE32-E72D297353CC}">
                <c16:uniqueId val="{00000007-808D-484E-927D-5C2DF4F66DFC}"/>
              </c:ext>
            </c:extLst>
          </c:dPt>
          <c:dPt>
            <c:idx val="1"/>
            <c:invertIfNegative val="0"/>
            <c:bubble3D val="0"/>
            <c:extLst>
              <c:ext xmlns:c16="http://schemas.microsoft.com/office/drawing/2014/chart" uri="{C3380CC4-5D6E-409C-BE32-E72D297353CC}">
                <c16:uniqueId val="{00000009-808D-484E-927D-5C2DF4F66DFC}"/>
              </c:ext>
            </c:extLst>
          </c:dPt>
          <c:dPt>
            <c:idx val="2"/>
            <c:invertIfNegative val="0"/>
            <c:bubble3D val="0"/>
            <c:extLst>
              <c:ext xmlns:c16="http://schemas.microsoft.com/office/drawing/2014/chart" uri="{C3380CC4-5D6E-409C-BE32-E72D297353CC}">
                <c16:uniqueId val="{0000000B-808D-484E-927D-5C2DF4F66DFC}"/>
              </c:ext>
            </c:extLst>
          </c:dPt>
          <c:dPt>
            <c:idx val="3"/>
            <c:invertIfNegative val="0"/>
            <c:bubble3D val="0"/>
            <c:extLst>
              <c:ext xmlns:c16="http://schemas.microsoft.com/office/drawing/2014/chart" uri="{C3380CC4-5D6E-409C-BE32-E72D297353CC}">
                <c16:uniqueId val="{0000000D-808D-484E-927D-5C2DF4F66DFC}"/>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Sheet2!$F$399:$F$410</c:f>
              <c:strCache>
                <c:ptCount val="6"/>
                <c:pt idx="0">
                  <c:v>Safe GOP</c:v>
                </c:pt>
                <c:pt idx="1">
                  <c:v>Safe GOP</c:v>
                </c:pt>
                <c:pt idx="2">
                  <c:v>Safe GOP</c:v>
                </c:pt>
                <c:pt idx="3">
                  <c:v>Safe GOP</c:v>
                </c:pt>
                <c:pt idx="4">
                  <c:v>Safe GOP</c:v>
                </c:pt>
                <c:pt idx="5">
                  <c:v>Safe GOP</c:v>
                </c:pt>
              </c:strCache>
              <c:extLst/>
            </c:strRef>
          </c:cat>
          <c:val>
            <c:numRef>
              <c:f>Sheet2!$J$399:$J$410</c:f>
              <c:numCache>
                <c:formatCode>0%</c:formatCode>
                <c:ptCount val="6"/>
                <c:pt idx="0">
                  <c:v>0.1610833989073</c:v>
                </c:pt>
                <c:pt idx="1">
                  <c:v>0.14170150029799999</c:v>
                </c:pt>
                <c:pt idx="2">
                  <c:v>0.20191212328899999</c:v>
                </c:pt>
                <c:pt idx="3">
                  <c:v>0.12920669477819999</c:v>
                </c:pt>
                <c:pt idx="4">
                  <c:v>3.0381633359360002E-2</c:v>
                </c:pt>
                <c:pt idx="5">
                  <c:v>6.4318757063679996E-2</c:v>
                </c:pt>
              </c:numCache>
              <c:extLst/>
            </c:numRef>
          </c:val>
          <c:extLst>
            <c:ext xmlns:c16="http://schemas.microsoft.com/office/drawing/2014/chart" uri="{C3380CC4-5D6E-409C-BE32-E72D297353CC}">
              <c16:uniqueId val="{0000000E-808D-484E-927D-5C2DF4F66DFC}"/>
            </c:ext>
          </c:extLst>
        </c:ser>
        <c:ser>
          <c:idx val="4"/>
          <c:order val="4"/>
          <c:tx>
            <c:strRef>
              <c:f>Sheet2!$K$398</c:f>
              <c:strCache>
                <c:ptCount val="1"/>
                <c:pt idx="0">
                  <c:v>Don't Know</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Sheet2!$F$399:$F$410</c:f>
              <c:strCache>
                <c:ptCount val="6"/>
                <c:pt idx="0">
                  <c:v>Safe GOP</c:v>
                </c:pt>
                <c:pt idx="1">
                  <c:v>Safe GOP</c:v>
                </c:pt>
                <c:pt idx="2">
                  <c:v>Safe GOP</c:v>
                </c:pt>
                <c:pt idx="3">
                  <c:v>Safe GOP</c:v>
                </c:pt>
                <c:pt idx="4">
                  <c:v>Safe GOP</c:v>
                </c:pt>
                <c:pt idx="5">
                  <c:v>Safe GOP</c:v>
                </c:pt>
              </c:strCache>
              <c:extLst/>
            </c:strRef>
          </c:cat>
          <c:val>
            <c:numRef>
              <c:f>Sheet2!$K$399:$K$410</c:f>
              <c:numCache>
                <c:formatCode>0%</c:formatCode>
                <c:ptCount val="6"/>
                <c:pt idx="0">
                  <c:v>3.626254645641E-2</c:v>
                </c:pt>
                <c:pt idx="1">
                  <c:v>0.1108800335992</c:v>
                </c:pt>
                <c:pt idx="2">
                  <c:v>4.1057172872080001E-2</c:v>
                </c:pt>
                <c:pt idx="3">
                  <c:v>8.4540818769490003E-2</c:v>
                </c:pt>
                <c:pt idx="4">
                  <c:v>2.834940954614E-2</c:v>
                </c:pt>
                <c:pt idx="5">
                  <c:v>6.0401879233770002E-2</c:v>
                </c:pt>
              </c:numCache>
              <c:extLst/>
            </c:numRef>
          </c:val>
          <c:extLst>
            <c:ext xmlns:c16="http://schemas.microsoft.com/office/drawing/2014/chart" uri="{C3380CC4-5D6E-409C-BE32-E72D297353CC}">
              <c16:uniqueId val="{0000000F-808D-484E-927D-5C2DF4F66DFC}"/>
            </c:ext>
          </c:extLst>
        </c:ser>
        <c:dLbls>
          <c:dLblPos val="ctr"/>
          <c:showLegendKey val="0"/>
          <c:showVal val="1"/>
          <c:showCatName val="0"/>
          <c:showSerName val="0"/>
          <c:showPercent val="0"/>
          <c:showBubbleSize val="0"/>
        </c:dLbls>
        <c:gapWidth val="70"/>
        <c:overlap val="100"/>
        <c:axId val="1882988815"/>
        <c:axId val="1882985903"/>
      </c:barChart>
      <c:catAx>
        <c:axId val="1882988815"/>
        <c:scaling>
          <c:orientation val="minMax"/>
        </c:scaling>
        <c:delete val="1"/>
        <c:axPos val="l"/>
        <c:numFmt formatCode="General" sourceLinked="1"/>
        <c:majorTickMark val="none"/>
        <c:minorTickMark val="none"/>
        <c:tickLblPos val="nextTo"/>
        <c:crossAx val="1882985903"/>
        <c:crosses val="autoZero"/>
        <c:auto val="1"/>
        <c:lblAlgn val="ctr"/>
        <c:lblOffset val="100"/>
        <c:noMultiLvlLbl val="0"/>
      </c:catAx>
      <c:valAx>
        <c:axId val="1882985903"/>
        <c:scaling>
          <c:orientation val="minMax"/>
          <c:max val="1"/>
          <c:min val="0"/>
        </c:scaling>
        <c:delete val="1"/>
        <c:axPos val="b"/>
        <c:numFmt formatCode="0%" sourceLinked="1"/>
        <c:majorTickMark val="none"/>
        <c:minorTickMark val="none"/>
        <c:tickLblPos val="nextTo"/>
        <c:crossAx val="18829888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743316269881622E-2"/>
          <c:y val="4.3863269554297375E-2"/>
          <c:w val="0.89477622995964978"/>
          <c:h val="0.9035008069805458"/>
        </c:manualLayout>
      </c:layout>
      <c:barChart>
        <c:barDir val="bar"/>
        <c:grouping val="stacked"/>
        <c:varyColors val="0"/>
        <c:ser>
          <c:idx val="0"/>
          <c:order val="0"/>
          <c:tx>
            <c:strRef>
              <c:f>Sheet4!$E$3</c:f>
              <c:strCache>
                <c:ptCount val="1"/>
                <c:pt idx="0">
                  <c:v>Strongly agree</c:v>
                </c:pt>
              </c:strCache>
            </c:strRef>
          </c:tx>
          <c:spPr>
            <a:solidFill>
              <a:srgbClr val="4472C4">
                <a:lumMod val="75000"/>
              </a:srgbClr>
            </a:solidFill>
            <a:ln>
              <a:noFill/>
            </a:ln>
            <a:effectLst/>
          </c:spPr>
          <c:invertIfNegative val="0"/>
          <c:dPt>
            <c:idx val="1"/>
            <c:invertIfNegative val="0"/>
            <c:bubble3D val="0"/>
            <c:extLst>
              <c:ext xmlns:c16="http://schemas.microsoft.com/office/drawing/2014/chart" uri="{C3380CC4-5D6E-409C-BE32-E72D297353CC}">
                <c16:uniqueId val="{00000000-CEAB-4FF4-8EE7-DE8CD1937643}"/>
              </c:ext>
            </c:extLst>
          </c:dPt>
          <c:dLbls>
            <c:dLbl>
              <c:idx val="1"/>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8.4083884053690383E-2"/>
                      <c:h val="6.5626840467615591E-2"/>
                    </c:manualLayout>
                  </c15:layout>
                </c:ext>
                <c:ext xmlns:c16="http://schemas.microsoft.com/office/drawing/2014/chart" uri="{C3380CC4-5D6E-409C-BE32-E72D297353CC}">
                  <c16:uniqueId val="{00000000-CEAB-4FF4-8EE7-DE8CD193764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Sheet4!$D$4:$D$9</c:f>
              <c:strCache>
                <c:ptCount val="6"/>
                <c:pt idx="0">
                  <c:v>Battleground</c:v>
                </c:pt>
                <c:pt idx="1">
                  <c:v>Battleground</c:v>
                </c:pt>
                <c:pt idx="2">
                  <c:v>Battleground</c:v>
                </c:pt>
                <c:pt idx="3">
                  <c:v>Battleground</c:v>
                </c:pt>
                <c:pt idx="4">
                  <c:v>Battleground</c:v>
                </c:pt>
                <c:pt idx="5">
                  <c:v>Battleground</c:v>
                </c:pt>
              </c:strCache>
            </c:strRef>
          </c:cat>
          <c:val>
            <c:numRef>
              <c:f>Sheet4!$E$4:$E$9</c:f>
              <c:numCache>
                <c:formatCode>0%</c:formatCode>
                <c:ptCount val="6"/>
                <c:pt idx="0">
                  <c:v>0.20817699219040001</c:v>
                </c:pt>
                <c:pt idx="1">
                  <c:v>0.26175856682359999</c:v>
                </c:pt>
                <c:pt idx="2">
                  <c:v>0.3371654999889</c:v>
                </c:pt>
                <c:pt idx="3">
                  <c:v>0.45751233143769998</c:v>
                </c:pt>
                <c:pt idx="4">
                  <c:v>0.52462819226540003</c:v>
                </c:pt>
                <c:pt idx="5">
                  <c:v>0.64801610496149997</c:v>
                </c:pt>
              </c:numCache>
            </c:numRef>
          </c:val>
          <c:extLst>
            <c:ext xmlns:c16="http://schemas.microsoft.com/office/drawing/2014/chart" uri="{C3380CC4-5D6E-409C-BE32-E72D297353CC}">
              <c16:uniqueId val="{00000001-CEAB-4FF4-8EE7-DE8CD1937643}"/>
            </c:ext>
          </c:extLst>
        </c:ser>
        <c:ser>
          <c:idx val="1"/>
          <c:order val="1"/>
          <c:tx>
            <c:strRef>
              <c:f>Sheet4!$F$3</c:f>
              <c:strCache>
                <c:ptCount val="1"/>
                <c:pt idx="0">
                  <c:v>Somewhat agree</c:v>
                </c:pt>
              </c:strCache>
            </c:strRef>
          </c:tx>
          <c:spPr>
            <a:solidFill>
              <a:srgbClr val="4472C4">
                <a:lumMod val="40000"/>
                <a:lumOff val="60000"/>
              </a:srgbClr>
            </a:solidFill>
            <a:ln>
              <a:noFill/>
            </a:ln>
            <a:effectLst/>
          </c:spPr>
          <c:invertIfNegative val="0"/>
          <c:dPt>
            <c:idx val="1"/>
            <c:invertIfNegative val="0"/>
            <c:bubble3D val="0"/>
            <c:extLst>
              <c:ext xmlns:c16="http://schemas.microsoft.com/office/drawing/2014/chart" uri="{C3380CC4-5D6E-409C-BE32-E72D297353CC}">
                <c16:uniqueId val="{00000002-CEAB-4FF4-8EE7-DE8CD1937643}"/>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Sheet4!$D$4:$D$9</c:f>
              <c:strCache>
                <c:ptCount val="6"/>
                <c:pt idx="0">
                  <c:v>Battleground</c:v>
                </c:pt>
                <c:pt idx="1">
                  <c:v>Battleground</c:v>
                </c:pt>
                <c:pt idx="2">
                  <c:v>Battleground</c:v>
                </c:pt>
                <c:pt idx="3">
                  <c:v>Battleground</c:v>
                </c:pt>
                <c:pt idx="4">
                  <c:v>Battleground</c:v>
                </c:pt>
                <c:pt idx="5">
                  <c:v>Battleground</c:v>
                </c:pt>
              </c:strCache>
            </c:strRef>
          </c:cat>
          <c:val>
            <c:numRef>
              <c:f>Sheet4!$F$4:$F$9</c:f>
              <c:numCache>
                <c:formatCode>0%</c:formatCode>
                <c:ptCount val="6"/>
                <c:pt idx="0">
                  <c:v>0.32754637513259999</c:v>
                </c:pt>
                <c:pt idx="1">
                  <c:v>0.29761284699399998</c:v>
                </c:pt>
                <c:pt idx="2">
                  <c:v>0.27781557043760002</c:v>
                </c:pt>
                <c:pt idx="3">
                  <c:v>0.15120085344190001</c:v>
                </c:pt>
                <c:pt idx="4">
                  <c:v>0.24531232072670001</c:v>
                </c:pt>
                <c:pt idx="5">
                  <c:v>0.143156378241</c:v>
                </c:pt>
              </c:numCache>
            </c:numRef>
          </c:val>
          <c:extLst>
            <c:ext xmlns:c16="http://schemas.microsoft.com/office/drawing/2014/chart" uri="{C3380CC4-5D6E-409C-BE32-E72D297353CC}">
              <c16:uniqueId val="{00000003-CEAB-4FF4-8EE7-DE8CD1937643}"/>
            </c:ext>
          </c:extLst>
        </c:ser>
        <c:ser>
          <c:idx val="2"/>
          <c:order val="2"/>
          <c:tx>
            <c:strRef>
              <c:f>Sheet4!$G$3</c:f>
              <c:strCache>
                <c:ptCount val="1"/>
                <c:pt idx="0">
                  <c:v>Somewhat disagree</c:v>
                </c:pt>
              </c:strCache>
            </c:strRef>
          </c:tx>
          <c:spPr>
            <a:solidFill>
              <a:srgbClr val="FF4B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Sheet4!$D$4:$D$9</c:f>
              <c:strCache>
                <c:ptCount val="6"/>
                <c:pt idx="0">
                  <c:v>Battleground</c:v>
                </c:pt>
                <c:pt idx="1">
                  <c:v>Battleground</c:v>
                </c:pt>
                <c:pt idx="2">
                  <c:v>Battleground</c:v>
                </c:pt>
                <c:pt idx="3">
                  <c:v>Battleground</c:v>
                </c:pt>
                <c:pt idx="4">
                  <c:v>Battleground</c:v>
                </c:pt>
                <c:pt idx="5">
                  <c:v>Battleground</c:v>
                </c:pt>
              </c:strCache>
            </c:strRef>
          </c:cat>
          <c:val>
            <c:numRef>
              <c:f>Sheet4!$G$4:$G$9</c:f>
              <c:numCache>
                <c:formatCode>0%</c:formatCode>
                <c:ptCount val="6"/>
                <c:pt idx="0">
                  <c:v>0.15039154566189999</c:v>
                </c:pt>
                <c:pt idx="1">
                  <c:v>0.19181519917100001</c:v>
                </c:pt>
                <c:pt idx="2">
                  <c:v>0.12769008517950001</c:v>
                </c:pt>
                <c:pt idx="3">
                  <c:v>7.3401996800189995E-2</c:v>
                </c:pt>
                <c:pt idx="4">
                  <c:v>8.9123044547439995E-2</c:v>
                </c:pt>
                <c:pt idx="5">
                  <c:v>4.7060034361689998E-2</c:v>
                </c:pt>
              </c:numCache>
            </c:numRef>
          </c:val>
          <c:extLst>
            <c:ext xmlns:c16="http://schemas.microsoft.com/office/drawing/2014/chart" uri="{C3380CC4-5D6E-409C-BE32-E72D297353CC}">
              <c16:uniqueId val="{00000004-CEAB-4FF4-8EE7-DE8CD1937643}"/>
            </c:ext>
          </c:extLst>
        </c:ser>
        <c:ser>
          <c:idx val="3"/>
          <c:order val="3"/>
          <c:tx>
            <c:strRef>
              <c:f>Sheet4!$H$3</c:f>
              <c:strCache>
                <c:ptCount val="1"/>
                <c:pt idx="0">
                  <c:v>Strongly disagree</c:v>
                </c:pt>
              </c:strCache>
            </c:strRef>
          </c:tx>
          <c:spPr>
            <a:solidFill>
              <a:srgbClr val="C00000"/>
            </a:solidFill>
            <a:ln>
              <a:noFill/>
            </a:ln>
            <a:effectLst/>
          </c:spPr>
          <c:invertIfNegative val="0"/>
          <c:dPt>
            <c:idx val="0"/>
            <c:invertIfNegative val="0"/>
            <c:bubble3D val="0"/>
            <c:extLst>
              <c:ext xmlns:c16="http://schemas.microsoft.com/office/drawing/2014/chart" uri="{C3380CC4-5D6E-409C-BE32-E72D297353CC}">
                <c16:uniqueId val="{00000005-CEAB-4FF4-8EE7-DE8CD1937643}"/>
              </c:ext>
            </c:extLst>
          </c:dPt>
          <c:dPt>
            <c:idx val="1"/>
            <c:invertIfNegative val="0"/>
            <c:bubble3D val="0"/>
            <c:extLst>
              <c:ext xmlns:c16="http://schemas.microsoft.com/office/drawing/2014/chart" uri="{C3380CC4-5D6E-409C-BE32-E72D297353CC}">
                <c16:uniqueId val="{00000006-CEAB-4FF4-8EE7-DE8CD1937643}"/>
              </c:ext>
            </c:extLst>
          </c:dPt>
          <c:dPt>
            <c:idx val="2"/>
            <c:invertIfNegative val="0"/>
            <c:bubble3D val="0"/>
            <c:extLst>
              <c:ext xmlns:c16="http://schemas.microsoft.com/office/drawing/2014/chart" uri="{C3380CC4-5D6E-409C-BE32-E72D297353CC}">
                <c16:uniqueId val="{00000007-CEAB-4FF4-8EE7-DE8CD1937643}"/>
              </c:ext>
            </c:extLst>
          </c:dPt>
          <c:dPt>
            <c:idx val="3"/>
            <c:invertIfNegative val="0"/>
            <c:bubble3D val="0"/>
            <c:extLst>
              <c:ext xmlns:c16="http://schemas.microsoft.com/office/drawing/2014/chart" uri="{C3380CC4-5D6E-409C-BE32-E72D297353CC}">
                <c16:uniqueId val="{00000008-CEAB-4FF4-8EE7-DE8CD1937643}"/>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Sheet4!$D$4:$D$9</c:f>
              <c:strCache>
                <c:ptCount val="6"/>
                <c:pt idx="0">
                  <c:v>Battleground</c:v>
                </c:pt>
                <c:pt idx="1">
                  <c:v>Battleground</c:v>
                </c:pt>
                <c:pt idx="2">
                  <c:v>Battleground</c:v>
                </c:pt>
                <c:pt idx="3">
                  <c:v>Battleground</c:v>
                </c:pt>
                <c:pt idx="4">
                  <c:v>Battleground</c:v>
                </c:pt>
                <c:pt idx="5">
                  <c:v>Battleground</c:v>
                </c:pt>
              </c:strCache>
            </c:strRef>
          </c:cat>
          <c:val>
            <c:numRef>
              <c:f>Sheet4!$H$4:$H$9</c:f>
              <c:numCache>
                <c:formatCode>0%</c:formatCode>
                <c:ptCount val="6"/>
                <c:pt idx="0">
                  <c:v>0.11777224193419999</c:v>
                </c:pt>
                <c:pt idx="1">
                  <c:v>0.12797061476320001</c:v>
                </c:pt>
                <c:pt idx="2">
                  <c:v>0.15024201421899999</c:v>
                </c:pt>
                <c:pt idx="3">
                  <c:v>0.14078489931490001</c:v>
                </c:pt>
                <c:pt idx="4">
                  <c:v>3.0307201145680002E-2</c:v>
                </c:pt>
                <c:pt idx="5">
                  <c:v>4.950740629323E-2</c:v>
                </c:pt>
              </c:numCache>
            </c:numRef>
          </c:val>
          <c:extLst>
            <c:ext xmlns:c16="http://schemas.microsoft.com/office/drawing/2014/chart" uri="{C3380CC4-5D6E-409C-BE32-E72D297353CC}">
              <c16:uniqueId val="{00000009-CEAB-4FF4-8EE7-DE8CD1937643}"/>
            </c:ext>
          </c:extLst>
        </c:ser>
        <c:ser>
          <c:idx val="4"/>
          <c:order val="4"/>
          <c:tx>
            <c:strRef>
              <c:f>Sheet4!$I$3</c:f>
              <c:strCache>
                <c:ptCount val="1"/>
                <c:pt idx="0">
                  <c:v>Don't Know</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Sheet4!$D$4:$D$9</c:f>
              <c:strCache>
                <c:ptCount val="6"/>
                <c:pt idx="0">
                  <c:v>Battleground</c:v>
                </c:pt>
                <c:pt idx="1">
                  <c:v>Battleground</c:v>
                </c:pt>
                <c:pt idx="2">
                  <c:v>Battleground</c:v>
                </c:pt>
                <c:pt idx="3">
                  <c:v>Battleground</c:v>
                </c:pt>
                <c:pt idx="4">
                  <c:v>Battleground</c:v>
                </c:pt>
                <c:pt idx="5">
                  <c:v>Battleground</c:v>
                </c:pt>
              </c:strCache>
            </c:strRef>
          </c:cat>
          <c:val>
            <c:numRef>
              <c:f>Sheet4!$I$4:$I$9</c:f>
              <c:numCache>
                <c:formatCode>0%</c:formatCode>
                <c:ptCount val="6"/>
                <c:pt idx="0">
                  <c:v>0.14001983604330001</c:v>
                </c:pt>
                <c:pt idx="1">
                  <c:v>5.8236200156009998E-2</c:v>
                </c:pt>
                <c:pt idx="2">
                  <c:v>6.4219667462140001E-2</c:v>
                </c:pt>
                <c:pt idx="3">
                  <c:v>0.12762987887419999</c:v>
                </c:pt>
                <c:pt idx="4">
                  <c:v>6.6174631581580004E-2</c:v>
                </c:pt>
                <c:pt idx="5">
                  <c:v>5.9865473101379997E-2</c:v>
                </c:pt>
              </c:numCache>
            </c:numRef>
          </c:val>
          <c:extLst>
            <c:ext xmlns:c16="http://schemas.microsoft.com/office/drawing/2014/chart" uri="{C3380CC4-5D6E-409C-BE32-E72D297353CC}">
              <c16:uniqueId val="{0000000A-CEAB-4FF4-8EE7-DE8CD1937643}"/>
            </c:ext>
          </c:extLst>
        </c:ser>
        <c:dLbls>
          <c:dLblPos val="ctr"/>
          <c:showLegendKey val="0"/>
          <c:showVal val="1"/>
          <c:showCatName val="0"/>
          <c:showSerName val="0"/>
          <c:showPercent val="0"/>
          <c:showBubbleSize val="0"/>
        </c:dLbls>
        <c:gapWidth val="70"/>
        <c:overlap val="100"/>
        <c:axId val="1882988815"/>
        <c:axId val="1882985903"/>
      </c:barChart>
      <c:catAx>
        <c:axId val="1882988815"/>
        <c:scaling>
          <c:orientation val="minMax"/>
        </c:scaling>
        <c:delete val="1"/>
        <c:axPos val="l"/>
        <c:numFmt formatCode="General" sourceLinked="1"/>
        <c:majorTickMark val="none"/>
        <c:minorTickMark val="none"/>
        <c:tickLblPos val="nextTo"/>
        <c:crossAx val="1882985903"/>
        <c:crosses val="autoZero"/>
        <c:auto val="1"/>
        <c:lblAlgn val="ctr"/>
        <c:lblOffset val="100"/>
        <c:noMultiLvlLbl val="0"/>
      </c:catAx>
      <c:valAx>
        <c:axId val="1882985903"/>
        <c:scaling>
          <c:orientation val="minMax"/>
          <c:max val="1"/>
          <c:min val="0"/>
        </c:scaling>
        <c:delete val="1"/>
        <c:axPos val="b"/>
        <c:numFmt formatCode="0%" sourceLinked="1"/>
        <c:majorTickMark val="none"/>
        <c:minorTickMark val="none"/>
        <c:tickLblPos val="nextTo"/>
        <c:crossAx val="18829888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09894321870362"/>
          <c:y val="4.3863269554297375E-2"/>
          <c:w val="0.87642062039728008"/>
          <c:h val="0.9035008069805458"/>
        </c:manualLayout>
      </c:layout>
      <c:barChart>
        <c:barDir val="bar"/>
        <c:grouping val="stacked"/>
        <c:varyColors val="0"/>
        <c:ser>
          <c:idx val="0"/>
          <c:order val="0"/>
          <c:tx>
            <c:strRef>
              <c:f>Sheet2!$G$517</c:f>
              <c:strCache>
                <c:ptCount val="1"/>
                <c:pt idx="0">
                  <c:v>Strongly favor</c:v>
                </c:pt>
              </c:strCache>
            </c:strRef>
          </c:tx>
          <c:spPr>
            <a:solidFill>
              <a:srgbClr val="4472C4">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Sheet2!$G$518:$G$533</c:f>
              <c:numCache>
                <c:formatCode>0%</c:formatCode>
                <c:ptCount val="8"/>
                <c:pt idx="0">
                  <c:v>0.54847697639740001</c:v>
                </c:pt>
                <c:pt idx="1">
                  <c:v>0.5978741729457</c:v>
                </c:pt>
                <c:pt idx="2">
                  <c:v>0.46469801757759999</c:v>
                </c:pt>
                <c:pt idx="3">
                  <c:v>0.63928288268040001</c:v>
                </c:pt>
                <c:pt idx="4">
                  <c:v>0.49064321100879998</c:v>
                </c:pt>
                <c:pt idx="5">
                  <c:v>0.66421607286020001</c:v>
                </c:pt>
                <c:pt idx="6">
                  <c:v>0.61323870015909998</c:v>
                </c:pt>
                <c:pt idx="7">
                  <c:v>0.73943327232769995</c:v>
                </c:pt>
              </c:numCache>
              <c:extLst/>
            </c:numRef>
          </c:val>
          <c:extLst>
            <c:ext xmlns:c16="http://schemas.microsoft.com/office/drawing/2014/chart" uri="{C3380CC4-5D6E-409C-BE32-E72D297353CC}">
              <c16:uniqueId val="{00000000-EA04-4D50-9403-0F1F548959EF}"/>
            </c:ext>
          </c:extLst>
        </c:ser>
        <c:ser>
          <c:idx val="1"/>
          <c:order val="1"/>
          <c:tx>
            <c:strRef>
              <c:f>Sheet2!$H$517</c:f>
              <c:strCache>
                <c:ptCount val="1"/>
                <c:pt idx="0">
                  <c:v>Somewhat favor</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Sheet2!$H$518:$H$533</c:f>
              <c:numCache>
                <c:formatCode>0%</c:formatCode>
                <c:ptCount val="8"/>
                <c:pt idx="0">
                  <c:v>0.22017245183039999</c:v>
                </c:pt>
                <c:pt idx="1">
                  <c:v>0.19341418847719999</c:v>
                </c:pt>
                <c:pt idx="2">
                  <c:v>0.27601619368039998</c:v>
                </c:pt>
                <c:pt idx="3">
                  <c:v>0.2229131737101</c:v>
                </c:pt>
                <c:pt idx="4">
                  <c:v>0.25877469634729999</c:v>
                </c:pt>
                <c:pt idx="5">
                  <c:v>0.1923746539989</c:v>
                </c:pt>
                <c:pt idx="6">
                  <c:v>0.22627125021040001</c:v>
                </c:pt>
                <c:pt idx="7">
                  <c:v>0.173793821273</c:v>
                </c:pt>
              </c:numCache>
              <c:extLst/>
            </c:numRef>
          </c:val>
          <c:extLst>
            <c:ext xmlns:c16="http://schemas.microsoft.com/office/drawing/2014/chart" uri="{C3380CC4-5D6E-409C-BE32-E72D297353CC}">
              <c16:uniqueId val="{00000001-EA04-4D50-9403-0F1F548959EF}"/>
            </c:ext>
          </c:extLst>
        </c:ser>
        <c:ser>
          <c:idx val="2"/>
          <c:order val="2"/>
          <c:tx>
            <c:strRef>
              <c:f>Sheet2!$I$517</c:f>
              <c:strCache>
                <c:ptCount val="1"/>
                <c:pt idx="0">
                  <c:v>Somewhat oppose</c:v>
                </c:pt>
              </c:strCache>
            </c:strRef>
          </c:tx>
          <c:spPr>
            <a:solidFill>
              <a:srgbClr val="FF4B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Sheet2!$I$518:$I$533</c:f>
              <c:numCache>
                <c:formatCode>0%</c:formatCode>
                <c:ptCount val="8"/>
                <c:pt idx="0">
                  <c:v>7.154829235132E-2</c:v>
                </c:pt>
                <c:pt idx="1">
                  <c:v>9.2606905336359999E-2</c:v>
                </c:pt>
                <c:pt idx="2">
                  <c:v>9.7701583734049996E-2</c:v>
                </c:pt>
                <c:pt idx="3">
                  <c:v>5.1669718737399999E-2</c:v>
                </c:pt>
                <c:pt idx="4">
                  <c:v>8.7860644132989996E-2</c:v>
                </c:pt>
                <c:pt idx="5">
                  <c:v>3.0643479302329999E-2</c:v>
                </c:pt>
                <c:pt idx="6">
                  <c:v>5.2484811762709999E-2</c:v>
                </c:pt>
                <c:pt idx="7">
                  <c:v>3.7363990833169998E-2</c:v>
                </c:pt>
              </c:numCache>
              <c:extLst/>
            </c:numRef>
          </c:val>
          <c:extLst>
            <c:ext xmlns:c16="http://schemas.microsoft.com/office/drawing/2014/chart" uri="{C3380CC4-5D6E-409C-BE32-E72D297353CC}">
              <c16:uniqueId val="{00000002-EA04-4D50-9403-0F1F548959EF}"/>
            </c:ext>
          </c:extLst>
        </c:ser>
        <c:ser>
          <c:idx val="3"/>
          <c:order val="3"/>
          <c:tx>
            <c:strRef>
              <c:f>Sheet2!$J$517</c:f>
              <c:strCache>
                <c:ptCount val="1"/>
                <c:pt idx="0">
                  <c:v>Strongly oppose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Sheet2!$J$518:$J$533</c:f>
              <c:numCache>
                <c:formatCode>0%</c:formatCode>
                <c:ptCount val="8"/>
                <c:pt idx="0">
                  <c:v>4.1263564510070003E-2</c:v>
                </c:pt>
                <c:pt idx="1">
                  <c:v>6.6691832585439995E-2</c:v>
                </c:pt>
                <c:pt idx="2">
                  <c:v>5.1745248266099997E-2</c:v>
                </c:pt>
                <c:pt idx="3">
                  <c:v>3.7450783199669997E-2</c:v>
                </c:pt>
                <c:pt idx="4">
                  <c:v>6.1824560040950001E-2</c:v>
                </c:pt>
                <c:pt idx="5">
                  <c:v>5.8900107190260002E-2</c:v>
                </c:pt>
                <c:pt idx="6">
                  <c:v>3.992687043267E-2</c:v>
                </c:pt>
                <c:pt idx="7">
                  <c:v>2.805930695304E-2</c:v>
                </c:pt>
              </c:numCache>
              <c:extLst/>
            </c:numRef>
          </c:val>
          <c:extLst>
            <c:ext xmlns:c16="http://schemas.microsoft.com/office/drawing/2014/chart" uri="{C3380CC4-5D6E-409C-BE32-E72D297353CC}">
              <c16:uniqueId val="{00000003-EA04-4D50-9403-0F1F548959EF}"/>
            </c:ext>
          </c:extLst>
        </c:ser>
        <c:ser>
          <c:idx val="4"/>
          <c:order val="4"/>
          <c:tx>
            <c:strRef>
              <c:f>Sheet2!$K$517</c:f>
              <c:strCache>
                <c:ptCount val="1"/>
                <c:pt idx="0">
                  <c:v>Don't Know</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Sheet2!$K$518:$K$533</c:f>
              <c:numCache>
                <c:formatCode>0%</c:formatCode>
                <c:ptCount val="8"/>
                <c:pt idx="0">
                  <c:v>0.1041966057803</c:v>
                </c:pt>
                <c:pt idx="1">
                  <c:v>4.415266527476E-2</c:v>
                </c:pt>
                <c:pt idx="2">
                  <c:v>9.7102738184599996E-2</c:v>
                </c:pt>
                <c:pt idx="3">
                  <c:v>4.868344167238E-2</c:v>
                </c:pt>
                <c:pt idx="4">
                  <c:v>8.6501801569149994E-2</c:v>
                </c:pt>
                <c:pt idx="5">
                  <c:v>4.8761984776039997E-2</c:v>
                </c:pt>
                <c:pt idx="6">
                  <c:v>5.7369363771780001E-2</c:v>
                </c:pt>
                <c:pt idx="7">
                  <c:v>1.9083375323579999E-2</c:v>
                </c:pt>
              </c:numCache>
              <c:extLst/>
            </c:numRef>
          </c:val>
          <c:extLst>
            <c:ext xmlns:c16="http://schemas.microsoft.com/office/drawing/2014/chart" uri="{C3380CC4-5D6E-409C-BE32-E72D297353CC}">
              <c16:uniqueId val="{00000004-EA04-4D50-9403-0F1F548959EF}"/>
            </c:ext>
          </c:extLst>
        </c:ser>
        <c:dLbls>
          <c:dLblPos val="ctr"/>
          <c:showLegendKey val="0"/>
          <c:showVal val="1"/>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1"/>
          <c:min val="0"/>
        </c:scaling>
        <c:delete val="1"/>
        <c:axPos val="b"/>
        <c:numFmt formatCode="0%" sourceLinked="1"/>
        <c:majorTickMark val="none"/>
        <c:minorTickMark val="none"/>
        <c:tickLblPos val="nextTo"/>
        <c:crossAx val="18829888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09894321870362"/>
          <c:y val="4.3863269554297375E-2"/>
          <c:w val="0.87642062039728008"/>
          <c:h val="0.9035008069805458"/>
        </c:manualLayout>
      </c:layout>
      <c:barChart>
        <c:barDir val="bar"/>
        <c:grouping val="stacked"/>
        <c:varyColors val="0"/>
        <c:ser>
          <c:idx val="0"/>
          <c:order val="0"/>
          <c:tx>
            <c:strRef>
              <c:f>Sheet2!$G$517</c:f>
              <c:strCache>
                <c:ptCount val="1"/>
                <c:pt idx="0">
                  <c:v>Strongly favor</c:v>
                </c:pt>
              </c:strCache>
            </c:strRef>
          </c:tx>
          <c:spPr>
            <a:solidFill>
              <a:srgbClr val="4472C4">
                <a:lumMod val="75000"/>
              </a:srgbClr>
            </a:solidFill>
            <a:ln>
              <a:noFill/>
            </a:ln>
            <a:effectLst/>
          </c:spPr>
          <c:invertIfNegative val="0"/>
          <c:dPt>
            <c:idx val="1"/>
            <c:invertIfNegative val="0"/>
            <c:bubble3D val="0"/>
            <c:extLst>
              <c:ext xmlns:c16="http://schemas.microsoft.com/office/drawing/2014/chart" uri="{C3380CC4-5D6E-409C-BE32-E72D297353CC}">
                <c16:uniqueId val="{00000000-598A-4B85-85EE-39E6A85EF007}"/>
              </c:ext>
            </c:extLst>
          </c:dPt>
          <c:dPt>
            <c:idx val="2"/>
            <c:invertIfNegative val="0"/>
            <c:bubble3D val="0"/>
            <c:extLst>
              <c:ext xmlns:c16="http://schemas.microsoft.com/office/drawing/2014/chart" uri="{C3380CC4-5D6E-409C-BE32-E72D297353CC}">
                <c16:uniqueId val="{00000001-598A-4B85-85EE-39E6A85EF007}"/>
              </c:ext>
            </c:extLst>
          </c:dPt>
          <c:dLbls>
            <c:dLbl>
              <c:idx val="1"/>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4044698776848208E-2"/>
                      <c:h val="7.0676888170332575E-2"/>
                    </c:manualLayout>
                  </c15:layout>
                </c:ext>
                <c:ext xmlns:c16="http://schemas.microsoft.com/office/drawing/2014/chart" uri="{C3380CC4-5D6E-409C-BE32-E72D297353CC}">
                  <c16:uniqueId val="{00000000-598A-4B85-85EE-39E6A85EF007}"/>
                </c:ext>
              </c:extLst>
            </c:dLbl>
            <c:dLbl>
              <c:idx val="2"/>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8.4083884053690383E-2"/>
                      <c:h val="6.5626840467615591E-2"/>
                    </c:manualLayout>
                  </c15:layout>
                </c:ext>
                <c:ext xmlns:c16="http://schemas.microsoft.com/office/drawing/2014/chart" uri="{C3380CC4-5D6E-409C-BE32-E72D297353CC}">
                  <c16:uniqueId val="{00000001-598A-4B85-85EE-39E6A85EF00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Sheet2!$G$518:$G$533</c:f>
              <c:numCache>
                <c:formatCode>0%</c:formatCode>
                <c:ptCount val="8"/>
                <c:pt idx="0">
                  <c:v>0.17856368040500001</c:v>
                </c:pt>
                <c:pt idx="1">
                  <c:v>0.23618677650610001</c:v>
                </c:pt>
                <c:pt idx="2">
                  <c:v>0.1978113931496</c:v>
                </c:pt>
                <c:pt idx="3">
                  <c:v>0.30886429669679999</c:v>
                </c:pt>
                <c:pt idx="4">
                  <c:v>0.2460388349821</c:v>
                </c:pt>
                <c:pt idx="5">
                  <c:v>0.33877496302490001</c:v>
                </c:pt>
                <c:pt idx="6">
                  <c:v>0.42076942849179999</c:v>
                </c:pt>
                <c:pt idx="7">
                  <c:v>0.45351121447170001</c:v>
                </c:pt>
              </c:numCache>
              <c:extLst/>
            </c:numRef>
          </c:val>
          <c:extLst>
            <c:ext xmlns:c16="http://schemas.microsoft.com/office/drawing/2014/chart" uri="{C3380CC4-5D6E-409C-BE32-E72D297353CC}">
              <c16:uniqueId val="{00000002-598A-4B85-85EE-39E6A85EF007}"/>
            </c:ext>
          </c:extLst>
        </c:ser>
        <c:ser>
          <c:idx val="1"/>
          <c:order val="1"/>
          <c:tx>
            <c:strRef>
              <c:f>Sheet2!$H$517</c:f>
              <c:strCache>
                <c:ptCount val="1"/>
                <c:pt idx="0">
                  <c:v>Somewhat favor</c:v>
                </c:pt>
              </c:strCache>
            </c:strRef>
          </c:tx>
          <c:spPr>
            <a:solidFill>
              <a:srgbClr val="4472C4">
                <a:lumMod val="40000"/>
                <a:lumOff val="60000"/>
              </a:srgbClr>
            </a:solidFill>
            <a:ln>
              <a:noFill/>
            </a:ln>
            <a:effectLst/>
          </c:spPr>
          <c:invertIfNegative val="0"/>
          <c:dPt>
            <c:idx val="2"/>
            <c:invertIfNegative val="0"/>
            <c:bubble3D val="0"/>
            <c:extLst>
              <c:ext xmlns:c16="http://schemas.microsoft.com/office/drawing/2014/chart" uri="{C3380CC4-5D6E-409C-BE32-E72D297353CC}">
                <c16:uniqueId val="{00000003-598A-4B85-85EE-39E6A85EF007}"/>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Sheet2!$H$518:$H$533</c:f>
              <c:numCache>
                <c:formatCode>0%</c:formatCode>
                <c:ptCount val="8"/>
                <c:pt idx="0">
                  <c:v>0.29932242267640002</c:v>
                </c:pt>
                <c:pt idx="1">
                  <c:v>0.29823963159799999</c:v>
                </c:pt>
                <c:pt idx="2">
                  <c:v>0.25866599417530001</c:v>
                </c:pt>
                <c:pt idx="3">
                  <c:v>0.26457247416399998</c:v>
                </c:pt>
                <c:pt idx="4">
                  <c:v>0.25559544265119999</c:v>
                </c:pt>
                <c:pt idx="5">
                  <c:v>0.22281085449970001</c:v>
                </c:pt>
                <c:pt idx="6">
                  <c:v>0.22991320856639999</c:v>
                </c:pt>
                <c:pt idx="7">
                  <c:v>0.2041505872012</c:v>
                </c:pt>
              </c:numCache>
              <c:extLst/>
            </c:numRef>
          </c:val>
          <c:extLst>
            <c:ext xmlns:c16="http://schemas.microsoft.com/office/drawing/2014/chart" uri="{C3380CC4-5D6E-409C-BE32-E72D297353CC}">
              <c16:uniqueId val="{00000004-598A-4B85-85EE-39E6A85EF007}"/>
            </c:ext>
          </c:extLst>
        </c:ser>
        <c:ser>
          <c:idx val="2"/>
          <c:order val="2"/>
          <c:tx>
            <c:strRef>
              <c:f>Sheet2!$I$517</c:f>
              <c:strCache>
                <c:ptCount val="1"/>
                <c:pt idx="0">
                  <c:v>Somewhat oppose</c:v>
                </c:pt>
              </c:strCache>
            </c:strRef>
          </c:tx>
          <c:spPr>
            <a:solidFill>
              <a:srgbClr val="FF4B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Sheet2!$I$518:$I$533</c:f>
              <c:numCache>
                <c:formatCode>0%</c:formatCode>
                <c:ptCount val="8"/>
                <c:pt idx="0">
                  <c:v>0.2136838801257</c:v>
                </c:pt>
                <c:pt idx="1">
                  <c:v>0.1744972943011</c:v>
                </c:pt>
                <c:pt idx="2">
                  <c:v>0.17846222955650001</c:v>
                </c:pt>
                <c:pt idx="3">
                  <c:v>0.1550317361354</c:v>
                </c:pt>
                <c:pt idx="4">
                  <c:v>0.16459352647049999</c:v>
                </c:pt>
                <c:pt idx="5">
                  <c:v>0.14109153750049999</c:v>
                </c:pt>
                <c:pt idx="6">
                  <c:v>9.1892100493789999E-2</c:v>
                </c:pt>
                <c:pt idx="7">
                  <c:v>8.1634005738120005E-2</c:v>
                </c:pt>
              </c:numCache>
              <c:extLst/>
            </c:numRef>
          </c:val>
          <c:extLst>
            <c:ext xmlns:c16="http://schemas.microsoft.com/office/drawing/2014/chart" uri="{C3380CC4-5D6E-409C-BE32-E72D297353CC}">
              <c16:uniqueId val="{00000005-598A-4B85-85EE-39E6A85EF007}"/>
            </c:ext>
          </c:extLst>
        </c:ser>
        <c:ser>
          <c:idx val="3"/>
          <c:order val="3"/>
          <c:tx>
            <c:strRef>
              <c:f>Sheet2!$J$517</c:f>
              <c:strCache>
                <c:ptCount val="1"/>
                <c:pt idx="0">
                  <c:v>Strongly oppose</c:v>
                </c:pt>
              </c:strCache>
            </c:strRef>
          </c:tx>
          <c:spPr>
            <a:solidFill>
              <a:srgbClr val="C00000"/>
            </a:solidFill>
            <a:ln>
              <a:noFill/>
            </a:ln>
            <a:effectLst/>
          </c:spPr>
          <c:invertIfNegative val="0"/>
          <c:dPt>
            <c:idx val="0"/>
            <c:invertIfNegative val="0"/>
            <c:bubble3D val="0"/>
            <c:extLst>
              <c:ext xmlns:c16="http://schemas.microsoft.com/office/drawing/2014/chart" uri="{C3380CC4-5D6E-409C-BE32-E72D297353CC}">
                <c16:uniqueId val="{00000006-598A-4B85-85EE-39E6A85EF007}"/>
              </c:ext>
            </c:extLst>
          </c:dPt>
          <c:dPt>
            <c:idx val="1"/>
            <c:invertIfNegative val="0"/>
            <c:bubble3D val="0"/>
            <c:extLst>
              <c:ext xmlns:c16="http://schemas.microsoft.com/office/drawing/2014/chart" uri="{C3380CC4-5D6E-409C-BE32-E72D297353CC}">
                <c16:uniqueId val="{00000007-598A-4B85-85EE-39E6A85EF007}"/>
              </c:ext>
            </c:extLst>
          </c:dPt>
          <c:dPt>
            <c:idx val="2"/>
            <c:invertIfNegative val="0"/>
            <c:bubble3D val="0"/>
            <c:extLst>
              <c:ext xmlns:c16="http://schemas.microsoft.com/office/drawing/2014/chart" uri="{C3380CC4-5D6E-409C-BE32-E72D297353CC}">
                <c16:uniqueId val="{00000008-598A-4B85-85EE-39E6A85EF007}"/>
              </c:ext>
            </c:extLst>
          </c:dPt>
          <c:dPt>
            <c:idx val="3"/>
            <c:invertIfNegative val="0"/>
            <c:bubble3D val="0"/>
            <c:extLst>
              <c:ext xmlns:c16="http://schemas.microsoft.com/office/drawing/2014/chart" uri="{C3380CC4-5D6E-409C-BE32-E72D297353CC}">
                <c16:uniqueId val="{00000009-598A-4B85-85EE-39E6A85EF007}"/>
              </c:ext>
            </c:extLst>
          </c:dPt>
          <c:dPt>
            <c:idx val="4"/>
            <c:invertIfNegative val="0"/>
            <c:bubble3D val="0"/>
            <c:extLst>
              <c:ext xmlns:c16="http://schemas.microsoft.com/office/drawing/2014/chart" uri="{C3380CC4-5D6E-409C-BE32-E72D297353CC}">
                <c16:uniqueId val="{0000000A-598A-4B85-85EE-39E6A85EF007}"/>
              </c:ext>
            </c:extLst>
          </c:dPt>
          <c:dPt>
            <c:idx val="5"/>
            <c:invertIfNegative val="0"/>
            <c:bubble3D val="0"/>
            <c:extLst>
              <c:ext xmlns:c16="http://schemas.microsoft.com/office/drawing/2014/chart" uri="{C3380CC4-5D6E-409C-BE32-E72D297353CC}">
                <c16:uniqueId val="{0000000B-598A-4B85-85EE-39E6A85EF007}"/>
              </c:ext>
            </c:extLst>
          </c:dPt>
          <c:dPt>
            <c:idx val="6"/>
            <c:invertIfNegative val="0"/>
            <c:bubble3D val="0"/>
            <c:extLst>
              <c:ext xmlns:c16="http://schemas.microsoft.com/office/drawing/2014/chart" uri="{C3380CC4-5D6E-409C-BE32-E72D297353CC}">
                <c16:uniqueId val="{0000000C-598A-4B85-85EE-39E6A85EF007}"/>
              </c:ext>
            </c:extLst>
          </c:dPt>
          <c:dPt>
            <c:idx val="7"/>
            <c:invertIfNegative val="0"/>
            <c:bubble3D val="0"/>
            <c:extLst>
              <c:ext xmlns:c16="http://schemas.microsoft.com/office/drawing/2014/chart" uri="{C3380CC4-5D6E-409C-BE32-E72D297353CC}">
                <c16:uniqueId val="{0000000D-598A-4B85-85EE-39E6A85EF007}"/>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Sheet2!$J$518:$J$533</c:f>
              <c:numCache>
                <c:formatCode>0%</c:formatCode>
                <c:ptCount val="8"/>
                <c:pt idx="0">
                  <c:v>0.1675963205506</c:v>
                </c:pt>
                <c:pt idx="1">
                  <c:v>0.16227334464900001</c:v>
                </c:pt>
                <c:pt idx="2">
                  <c:v>0.23041530331000001</c:v>
                </c:pt>
                <c:pt idx="3">
                  <c:v>0.18355860868109999</c:v>
                </c:pt>
                <c:pt idx="4">
                  <c:v>0.18976934687390001</c:v>
                </c:pt>
                <c:pt idx="5">
                  <c:v>0.2133944894789</c:v>
                </c:pt>
                <c:pt idx="6">
                  <c:v>0.1109631847402</c:v>
                </c:pt>
                <c:pt idx="7">
                  <c:v>0.13010814584460001</c:v>
                </c:pt>
              </c:numCache>
              <c:extLst/>
            </c:numRef>
          </c:val>
          <c:extLst>
            <c:ext xmlns:c16="http://schemas.microsoft.com/office/drawing/2014/chart" uri="{C3380CC4-5D6E-409C-BE32-E72D297353CC}">
              <c16:uniqueId val="{0000000E-598A-4B85-85EE-39E6A85EF007}"/>
            </c:ext>
          </c:extLst>
        </c:ser>
        <c:ser>
          <c:idx val="4"/>
          <c:order val="4"/>
          <c:tx>
            <c:strRef>
              <c:f>Sheet2!$K$517</c:f>
              <c:strCache>
                <c:ptCount val="1"/>
                <c:pt idx="0">
                  <c:v>Don't Know</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Sheet2!$F$518:$F$533</c:f>
              <c:strCache>
                <c:ptCount val="8"/>
                <c:pt idx="0">
                  <c:v>Battleground</c:v>
                </c:pt>
                <c:pt idx="1">
                  <c:v>Safe GOP PV</c:v>
                </c:pt>
                <c:pt idx="2">
                  <c:v>Battleground</c:v>
                </c:pt>
                <c:pt idx="3">
                  <c:v>Safe GOP PV</c:v>
                </c:pt>
                <c:pt idx="4">
                  <c:v>Battleground</c:v>
                </c:pt>
                <c:pt idx="5">
                  <c:v>Safe GOP PV</c:v>
                </c:pt>
                <c:pt idx="6">
                  <c:v>Battleground</c:v>
                </c:pt>
                <c:pt idx="7">
                  <c:v>Safe GOP PV</c:v>
                </c:pt>
              </c:strCache>
              <c:extLst/>
            </c:strRef>
          </c:cat>
          <c:val>
            <c:numRef>
              <c:f>Sheet2!$K$518:$K$533</c:f>
              <c:numCache>
                <c:formatCode>0%</c:formatCode>
                <c:ptCount val="8"/>
                <c:pt idx="0">
                  <c:v>0.1273500127327</c:v>
                </c:pt>
                <c:pt idx="1">
                  <c:v>0.1141804004792</c:v>
                </c:pt>
                <c:pt idx="2">
                  <c:v>0.11378439248530001</c:v>
                </c:pt>
                <c:pt idx="3">
                  <c:v>7.4702689021209995E-2</c:v>
                </c:pt>
                <c:pt idx="4">
                  <c:v>0.12776173884520001</c:v>
                </c:pt>
                <c:pt idx="5">
                  <c:v>7.556625178227E-2</c:v>
                </c:pt>
                <c:pt idx="6">
                  <c:v>0.13091552989329999</c:v>
                </c:pt>
                <c:pt idx="7">
                  <c:v>0.1190144142626</c:v>
                </c:pt>
              </c:numCache>
              <c:extLst/>
            </c:numRef>
          </c:val>
          <c:extLst>
            <c:ext xmlns:c16="http://schemas.microsoft.com/office/drawing/2014/chart" uri="{C3380CC4-5D6E-409C-BE32-E72D297353CC}">
              <c16:uniqueId val="{0000000F-598A-4B85-85EE-39E6A85EF007}"/>
            </c:ext>
          </c:extLst>
        </c:ser>
        <c:dLbls>
          <c:dLblPos val="ctr"/>
          <c:showLegendKey val="0"/>
          <c:showVal val="1"/>
          <c:showCatName val="0"/>
          <c:showSerName val="0"/>
          <c:showPercent val="0"/>
          <c:showBubbleSize val="0"/>
        </c:dLbls>
        <c:gapWidth val="70"/>
        <c:overlap val="100"/>
        <c:axId val="1882988815"/>
        <c:axId val="1882985903"/>
      </c:barChart>
      <c:catAx>
        <c:axId val="1882988815"/>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orbel" panose="020B0503020204020204" pitchFamily="34" charset="0"/>
                <a:ea typeface="+mn-ea"/>
                <a:cs typeface="+mn-cs"/>
              </a:defRPr>
            </a:pPr>
            <a:endParaRPr lang="en-US"/>
          </a:p>
        </c:txPr>
        <c:crossAx val="1882985903"/>
        <c:crosses val="autoZero"/>
        <c:auto val="1"/>
        <c:lblAlgn val="ctr"/>
        <c:lblOffset val="100"/>
        <c:noMultiLvlLbl val="0"/>
      </c:catAx>
      <c:valAx>
        <c:axId val="1882985903"/>
        <c:scaling>
          <c:orientation val="minMax"/>
          <c:max val="1"/>
          <c:min val="0"/>
        </c:scaling>
        <c:delete val="1"/>
        <c:axPos val="b"/>
        <c:numFmt formatCode="0%" sourceLinked="1"/>
        <c:majorTickMark val="none"/>
        <c:minorTickMark val="none"/>
        <c:tickLblPos val="nextTo"/>
        <c:crossAx val="18829888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7406E646-BE44-4080-A620-C4AB7FE50EC6}" type="datetimeFigureOut">
              <a:rPr lang="en-US" smtClean="0"/>
              <a:t>3/7/24</a:t>
            </a:fld>
            <a:endParaRPr lang="en-US"/>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A3142CB3-748A-41EE-8020-ADA9595D4E0D}" type="slidenum">
              <a:rPr lang="en-US" smtClean="0"/>
              <a:t>‹#›</a:t>
            </a:fld>
            <a:endParaRPr lang="en-US"/>
          </a:p>
        </p:txBody>
      </p:sp>
    </p:spTree>
    <p:extLst>
      <p:ext uri="{BB962C8B-B14F-4D97-AF65-F5344CB8AC3E}">
        <p14:creationId xmlns:p14="http://schemas.microsoft.com/office/powerpoint/2010/main" val="1677117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6E56CAA3-0789-458A-9952-23A0CDA5C2F2}" type="datetimeFigureOut">
              <a:rPr lang="en-US" smtClean="0"/>
              <a:t>3/7/24</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4AC2B7CA-4928-4CD4-9D80-A4019A1D0C2F}" type="slidenum">
              <a:rPr lang="en-US" smtClean="0"/>
              <a:t>‹#›</a:t>
            </a:fld>
            <a:endParaRPr lang="en-US"/>
          </a:p>
        </p:txBody>
      </p:sp>
    </p:spTree>
    <p:extLst>
      <p:ext uri="{BB962C8B-B14F-4D97-AF65-F5344CB8AC3E}">
        <p14:creationId xmlns:p14="http://schemas.microsoft.com/office/powerpoint/2010/main" val="3597700240"/>
      </p:ext>
    </p:extLst>
  </p:cSld>
  <p:clrMap bg1="lt1" tx1="dk1" bg2="lt2" tx2="dk2" accent1="accent1" accent2="accent2" accent3="accent3" accent4="accent4" accent5="accent5" accent6="accent6" hlink="hlink" folHlink="folHlink"/>
  <p:notesStyle>
    <a:lvl1pPr marL="0" algn="l" defTabSz="811943" rtl="0" eaLnBrk="1" latinLnBrk="0" hangingPunct="1">
      <a:defRPr sz="1066" kern="1200">
        <a:solidFill>
          <a:schemeClr val="tx1"/>
        </a:solidFill>
        <a:latin typeface="+mn-lt"/>
        <a:ea typeface="+mn-ea"/>
        <a:cs typeface="+mn-cs"/>
      </a:defRPr>
    </a:lvl1pPr>
    <a:lvl2pPr marL="405972" algn="l" defTabSz="811943" rtl="0" eaLnBrk="1" latinLnBrk="0" hangingPunct="1">
      <a:defRPr sz="1066" kern="1200">
        <a:solidFill>
          <a:schemeClr val="tx1"/>
        </a:solidFill>
        <a:latin typeface="+mn-lt"/>
        <a:ea typeface="+mn-ea"/>
        <a:cs typeface="+mn-cs"/>
      </a:defRPr>
    </a:lvl2pPr>
    <a:lvl3pPr marL="811943" algn="l" defTabSz="811943" rtl="0" eaLnBrk="1" latinLnBrk="0" hangingPunct="1">
      <a:defRPr sz="1066" kern="1200">
        <a:solidFill>
          <a:schemeClr val="tx1"/>
        </a:solidFill>
        <a:latin typeface="+mn-lt"/>
        <a:ea typeface="+mn-ea"/>
        <a:cs typeface="+mn-cs"/>
      </a:defRPr>
    </a:lvl3pPr>
    <a:lvl4pPr marL="1217915" algn="l" defTabSz="811943" rtl="0" eaLnBrk="1" latinLnBrk="0" hangingPunct="1">
      <a:defRPr sz="1066" kern="1200">
        <a:solidFill>
          <a:schemeClr val="tx1"/>
        </a:solidFill>
        <a:latin typeface="+mn-lt"/>
        <a:ea typeface="+mn-ea"/>
        <a:cs typeface="+mn-cs"/>
      </a:defRPr>
    </a:lvl4pPr>
    <a:lvl5pPr marL="1623887" algn="l" defTabSz="811943" rtl="0" eaLnBrk="1" latinLnBrk="0" hangingPunct="1">
      <a:defRPr sz="1066" kern="1200">
        <a:solidFill>
          <a:schemeClr val="tx1"/>
        </a:solidFill>
        <a:latin typeface="+mn-lt"/>
        <a:ea typeface="+mn-ea"/>
        <a:cs typeface="+mn-cs"/>
      </a:defRPr>
    </a:lvl5pPr>
    <a:lvl6pPr marL="2029858" algn="l" defTabSz="811943" rtl="0" eaLnBrk="1" latinLnBrk="0" hangingPunct="1">
      <a:defRPr sz="1066" kern="1200">
        <a:solidFill>
          <a:schemeClr val="tx1"/>
        </a:solidFill>
        <a:latin typeface="+mn-lt"/>
        <a:ea typeface="+mn-ea"/>
        <a:cs typeface="+mn-cs"/>
      </a:defRPr>
    </a:lvl6pPr>
    <a:lvl7pPr marL="2435830" algn="l" defTabSz="811943" rtl="0" eaLnBrk="1" latinLnBrk="0" hangingPunct="1">
      <a:defRPr sz="1066" kern="1200">
        <a:solidFill>
          <a:schemeClr val="tx1"/>
        </a:solidFill>
        <a:latin typeface="+mn-lt"/>
        <a:ea typeface="+mn-ea"/>
        <a:cs typeface="+mn-cs"/>
      </a:defRPr>
    </a:lvl7pPr>
    <a:lvl8pPr marL="2841802" algn="l" defTabSz="811943" rtl="0" eaLnBrk="1" latinLnBrk="0" hangingPunct="1">
      <a:defRPr sz="1066" kern="1200">
        <a:solidFill>
          <a:schemeClr val="tx1"/>
        </a:solidFill>
        <a:latin typeface="+mn-lt"/>
        <a:ea typeface="+mn-ea"/>
        <a:cs typeface="+mn-cs"/>
      </a:defRPr>
    </a:lvl8pPr>
    <a:lvl9pPr marL="3247773" algn="l" defTabSz="811943" rtl="0" eaLnBrk="1" latinLnBrk="0" hangingPunct="1">
      <a:defRPr sz="106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01517"/>
            <a:fld id="{5EAAA863-6616-4596-BA36-8012175914E5}" type="slidenum">
              <a:rPr lang="en-US" smtClean="0">
                <a:solidFill>
                  <a:srgbClr val="000000"/>
                </a:solidFill>
              </a:rPr>
              <a:pPr defTabSz="901517"/>
              <a:t>1</a:t>
            </a:fld>
            <a:endParaRPr lang="en-US">
              <a:solidFill>
                <a:srgbClr val="000000"/>
              </a:solidFill>
            </a:endParaRPr>
          </a:p>
        </p:txBody>
      </p:sp>
      <p:sp>
        <p:nvSpPr>
          <p:cNvPr id="55299" name="Rectangle 2"/>
          <p:cNvSpPr>
            <a:spLocks noGrp="1" noRot="1" noChangeAspect="1" noChangeArrowheads="1" noTextEdit="1"/>
          </p:cNvSpPr>
          <p:nvPr>
            <p:ph type="sldImg"/>
          </p:nvPr>
        </p:nvSpPr>
        <p:spPr>
          <a:xfrm>
            <a:off x="706438" y="1154113"/>
            <a:ext cx="5537200" cy="3116262"/>
          </a:xfrm>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7191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C2B7CA-4928-4CD4-9D80-A4019A1D0C2F}" type="slidenum">
              <a:rPr lang="en-US" smtClean="0"/>
              <a:t>4</a:t>
            </a:fld>
            <a:endParaRPr lang="en-US"/>
          </a:p>
        </p:txBody>
      </p:sp>
    </p:spTree>
    <p:extLst>
      <p:ext uri="{BB962C8B-B14F-4D97-AF65-F5344CB8AC3E}">
        <p14:creationId xmlns:p14="http://schemas.microsoft.com/office/powerpoint/2010/main" val="67891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6D235-A28A-CE56-D8C1-746B036D9E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AEE25F-2A7E-30F3-19DE-822D78DE50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EA2899-983C-0157-2B53-0A314D82217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7CC45E6-5EE9-BD38-CC30-3C0DBFC70AF4}"/>
              </a:ext>
            </a:extLst>
          </p:cNvPr>
          <p:cNvSpPr>
            <a:spLocks noGrp="1"/>
          </p:cNvSpPr>
          <p:nvPr>
            <p:ph type="sldNum" sz="quarter" idx="5"/>
          </p:nvPr>
        </p:nvSpPr>
        <p:spPr/>
        <p:txBody>
          <a:bodyPr/>
          <a:lstStyle/>
          <a:p>
            <a:fld id="{4AC2B7CA-4928-4CD4-9D80-A4019A1D0C2F}" type="slidenum">
              <a:rPr lang="en-US" smtClean="0"/>
              <a:t>6</a:t>
            </a:fld>
            <a:endParaRPr lang="en-US"/>
          </a:p>
        </p:txBody>
      </p:sp>
    </p:spTree>
    <p:extLst>
      <p:ext uri="{BB962C8B-B14F-4D97-AF65-F5344CB8AC3E}">
        <p14:creationId xmlns:p14="http://schemas.microsoft.com/office/powerpoint/2010/main" val="443365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C2B7CA-4928-4CD4-9D80-A4019A1D0C2F}" type="slidenum">
              <a:rPr lang="en-US" smtClean="0"/>
              <a:t>7</a:t>
            </a:fld>
            <a:endParaRPr lang="en-US"/>
          </a:p>
        </p:txBody>
      </p:sp>
    </p:spTree>
    <p:extLst>
      <p:ext uri="{BB962C8B-B14F-4D97-AF65-F5344CB8AC3E}">
        <p14:creationId xmlns:p14="http://schemas.microsoft.com/office/powerpoint/2010/main" val="2227880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C2B7CA-4928-4CD4-9D80-A4019A1D0C2F}" type="slidenum">
              <a:rPr lang="en-US" smtClean="0"/>
              <a:t>8</a:t>
            </a:fld>
            <a:endParaRPr lang="en-US"/>
          </a:p>
        </p:txBody>
      </p:sp>
    </p:spTree>
    <p:extLst>
      <p:ext uri="{BB962C8B-B14F-4D97-AF65-F5344CB8AC3E}">
        <p14:creationId xmlns:p14="http://schemas.microsoft.com/office/powerpoint/2010/main" val="211918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C2B7CA-4928-4CD4-9D80-A4019A1D0C2F}" type="slidenum">
              <a:rPr lang="en-US" smtClean="0"/>
              <a:t>11</a:t>
            </a:fld>
            <a:endParaRPr lang="en-US"/>
          </a:p>
        </p:txBody>
      </p:sp>
    </p:spTree>
    <p:extLst>
      <p:ext uri="{BB962C8B-B14F-4D97-AF65-F5344CB8AC3E}">
        <p14:creationId xmlns:p14="http://schemas.microsoft.com/office/powerpoint/2010/main" val="2314911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894895"/>
            <a:fld id="{5EAAA863-6616-4596-BA36-8012175914E5}" type="slidenum">
              <a:rPr lang="en-US" smtClean="0">
                <a:solidFill>
                  <a:srgbClr val="000000"/>
                </a:solidFill>
              </a:rPr>
              <a:pPr defTabSz="894895"/>
              <a:t>15</a:t>
            </a:fld>
            <a:endParaRPr lang="en-US">
              <a:solidFill>
                <a:srgbClr val="000000"/>
              </a:solidFill>
            </a:endParaRPr>
          </a:p>
        </p:txBody>
      </p:sp>
      <p:sp>
        <p:nvSpPr>
          <p:cNvPr id="55299" name="Rectangle 2"/>
          <p:cNvSpPr>
            <a:spLocks noGrp="1" noRot="1" noChangeAspect="1" noChangeArrowheads="1" noTextEdit="1"/>
          </p:cNvSpPr>
          <p:nvPr>
            <p:ph type="sldImg"/>
          </p:nvPr>
        </p:nvSpPr>
        <p:spPr>
          <a:xfrm>
            <a:off x="706438" y="1154113"/>
            <a:ext cx="5537200" cy="3116262"/>
          </a:xfrm>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06151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pic>
        <p:nvPicPr>
          <p:cNvPr id="3" name="Picture 3">
            <a:extLst>
              <a:ext uri="{FF2B5EF4-FFF2-40B4-BE49-F238E27FC236}">
                <a16:creationId xmlns:a16="http://schemas.microsoft.com/office/drawing/2014/main" id="{F3111B57-8E79-4530-1412-C1C66F43A68F}"/>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41562" y="6549181"/>
            <a:ext cx="2500747" cy="70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80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Text Box 8"/>
          <p:cNvSpPr txBox="1">
            <a:spLocks noChangeArrowheads="1"/>
          </p:cNvSpPr>
          <p:nvPr userDrawn="1"/>
        </p:nvSpPr>
        <p:spPr bwMode="auto">
          <a:xfrm>
            <a:off x="0" y="7054428"/>
            <a:ext cx="541867" cy="253916"/>
          </a:xfrm>
          <a:prstGeom prst="rect">
            <a:avLst/>
          </a:prstGeom>
          <a:noFill/>
          <a:ln w="9525">
            <a:noFill/>
            <a:miter lim="800000"/>
            <a:headEnd/>
            <a:tailEnd/>
          </a:ln>
          <a:effectLst/>
        </p:spPr>
        <p:txBody>
          <a:bodyPr>
            <a:spAutoFit/>
          </a:bodyPr>
          <a:lstStyle/>
          <a:p>
            <a:pPr>
              <a:spcBef>
                <a:spcPct val="50000"/>
              </a:spcBef>
              <a:defRPr/>
            </a:pPr>
            <a:fld id="{0FF85672-C767-4A84-B93A-615EC1B9D590}" type="slidenum">
              <a:rPr lang="en-US" sz="1050">
                <a:solidFill>
                  <a:schemeClr val="bg1"/>
                </a:solidFill>
              </a:rPr>
              <a:pPr>
                <a:spcBef>
                  <a:spcPct val="50000"/>
                </a:spcBef>
                <a:defRPr/>
              </a:pPr>
              <a:t>‹#›</a:t>
            </a:fld>
            <a:endParaRPr lang="en-US" sz="1050">
              <a:solidFill>
                <a:schemeClr val="bg1"/>
              </a:solidFill>
            </a:endParaRPr>
          </a:p>
        </p:txBody>
      </p:sp>
      <p:cxnSp>
        <p:nvCxnSpPr>
          <p:cNvPr id="7" name="Straight Connector 6"/>
          <p:cNvCxnSpPr/>
          <p:nvPr userDrawn="1"/>
        </p:nvCxnSpPr>
        <p:spPr>
          <a:xfrm>
            <a:off x="1950720" y="1056647"/>
            <a:ext cx="9320107" cy="1693"/>
          </a:xfrm>
          <a:prstGeom prst="line">
            <a:avLst/>
          </a:prstGeom>
          <a:ln w="60325">
            <a:solidFill>
              <a:srgbClr val="1209C7"/>
            </a:solidFill>
          </a:ln>
        </p:spPr>
        <p:style>
          <a:lnRef idx="1">
            <a:schemeClr val="accent1"/>
          </a:lnRef>
          <a:fillRef idx="0">
            <a:schemeClr val="accent1"/>
          </a:fillRef>
          <a:effectRef idx="0">
            <a:schemeClr val="accent1"/>
          </a:effectRef>
          <a:fontRef idx="minor">
            <a:schemeClr val="tx1"/>
          </a:fontRef>
        </p:style>
      </p:cxnSp>
      <p:sp>
        <p:nvSpPr>
          <p:cNvPr id="10"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pic>
        <p:nvPicPr>
          <p:cNvPr id="3" name="Picture 3">
            <a:extLst>
              <a:ext uri="{FF2B5EF4-FFF2-40B4-BE49-F238E27FC236}">
                <a16:creationId xmlns:a16="http://schemas.microsoft.com/office/drawing/2014/main" id="{13C57DA6-AFD7-2AC0-BEC5-4FF54B3887DA}"/>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41562" y="6549181"/>
            <a:ext cx="2500747" cy="70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83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pic>
        <p:nvPicPr>
          <p:cNvPr id="2" name="Picture 3">
            <a:extLst>
              <a:ext uri="{FF2B5EF4-FFF2-40B4-BE49-F238E27FC236}">
                <a16:creationId xmlns:a16="http://schemas.microsoft.com/office/drawing/2014/main" id="{AA5B06FF-D855-BC72-EAC9-1C39AD144C51}"/>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41562" y="6549181"/>
            <a:ext cx="2500747" cy="70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45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pic>
        <p:nvPicPr>
          <p:cNvPr id="2" name="Picture 3">
            <a:extLst>
              <a:ext uri="{FF2B5EF4-FFF2-40B4-BE49-F238E27FC236}">
                <a16:creationId xmlns:a16="http://schemas.microsoft.com/office/drawing/2014/main" id="{E202F5AF-5B31-110E-E7F1-A118F9127A39}"/>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5123766" y="6539345"/>
            <a:ext cx="2757267" cy="775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804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705288" y="1714500"/>
            <a:ext cx="11628631" cy="4076700"/>
          </a:xfrm>
          <a:prstGeom prst="rect">
            <a:avLst/>
          </a:prstGeom>
          <a:gradFill flip="none" rotWithShape="1">
            <a:gsLst>
              <a:gs pos="0">
                <a:srgbClr val="7F7F7F"/>
              </a:gs>
              <a:gs pos="24000">
                <a:srgbClr val="817C7C"/>
              </a:gs>
              <a:gs pos="77000">
                <a:srgbClr val="7F7F7F"/>
              </a:gs>
              <a:gs pos="50000">
                <a:schemeClr val="accent5"/>
              </a:gs>
              <a:gs pos="100000">
                <a:srgbClr val="7F7F7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4"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52870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690640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3"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96942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8" name="Rectangle 7"/>
          <p:cNvSpPr/>
          <p:nvPr userDrawn="1"/>
        </p:nvSpPr>
        <p:spPr>
          <a:xfrm>
            <a:off x="0" y="7"/>
            <a:ext cx="13004800" cy="1540041"/>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Corbel" panose="020B0503020204020204" pitchFamily="34" charset="0"/>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Corbel" panose="020B0503020204020204" pitchFamily="34" charset="0"/>
              <a:ea typeface="Ebrima" panose="02000000000000000000" pitchFamily="2" charset="0"/>
              <a:cs typeface="Ebrima" panose="02000000000000000000" pitchFamily="2" charset="0"/>
            </a:endParaRPr>
          </a:p>
        </p:txBody>
      </p:sp>
      <p:grpSp>
        <p:nvGrpSpPr>
          <p:cNvPr id="2" name="Group 1">
            <a:extLst>
              <a:ext uri="{FF2B5EF4-FFF2-40B4-BE49-F238E27FC236}">
                <a16:creationId xmlns:a16="http://schemas.microsoft.com/office/drawing/2014/main" id="{50803432-BD2A-58E1-4061-B21638989450}"/>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B4D76215-1234-83AD-D0C1-6EE22F26B66A}"/>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02F18DB4-C22B-C93F-F80B-7705A8273F86}"/>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1291781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pic>
        <p:nvPicPr>
          <p:cNvPr id="3" name="Picture 3">
            <a:extLst>
              <a:ext uri="{FF2B5EF4-FFF2-40B4-BE49-F238E27FC236}">
                <a16:creationId xmlns:a16="http://schemas.microsoft.com/office/drawing/2014/main" id="{00EA9F5D-4059-2370-26E3-D7CBAAFF9999}"/>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41562" y="6549181"/>
            <a:ext cx="2500747" cy="70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169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p:cNvSpPr/>
          <p:nvPr userDrawn="1"/>
        </p:nvSpPr>
        <p:spPr>
          <a:xfrm>
            <a:off x="0" y="0"/>
            <a:ext cx="13004800" cy="1739900"/>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10"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A5F367CD-6765-B549-5E7F-4522FD9AFBE3}"/>
              </a:ext>
            </a:extLst>
          </p:cNvPr>
          <p:cNvGrpSpPr/>
          <p:nvPr userDrawn="1"/>
        </p:nvGrpSpPr>
        <p:grpSpPr>
          <a:xfrm>
            <a:off x="62346" y="6651349"/>
            <a:ext cx="962890" cy="621565"/>
            <a:chOff x="62346" y="6651349"/>
            <a:chExt cx="962890" cy="621565"/>
          </a:xfrm>
        </p:grpSpPr>
        <p:pic>
          <p:nvPicPr>
            <p:cNvPr id="6" name="Picture 3">
              <a:extLst>
                <a:ext uri="{FF2B5EF4-FFF2-40B4-BE49-F238E27FC236}">
                  <a16:creationId xmlns:a16="http://schemas.microsoft.com/office/drawing/2014/main" id="{DCE25685-00F5-BF2A-756A-005BED674F00}"/>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7B5A6A3-A05D-C9C0-ABA3-FD7B7ACAED4A}"/>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206907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p:cNvSpPr/>
          <p:nvPr userDrawn="1"/>
        </p:nvSpPr>
        <p:spPr>
          <a:xfrm>
            <a:off x="0" y="7"/>
            <a:ext cx="13004800" cy="1387011"/>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10"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08228B90-446E-7489-7881-7E6436795973}"/>
              </a:ext>
            </a:extLst>
          </p:cNvPr>
          <p:cNvGrpSpPr/>
          <p:nvPr userDrawn="1"/>
        </p:nvGrpSpPr>
        <p:grpSpPr>
          <a:xfrm>
            <a:off x="62346" y="6651349"/>
            <a:ext cx="962890" cy="621565"/>
            <a:chOff x="62346" y="6651349"/>
            <a:chExt cx="962890" cy="621565"/>
          </a:xfrm>
        </p:grpSpPr>
        <p:pic>
          <p:nvPicPr>
            <p:cNvPr id="6" name="Picture 3">
              <a:extLst>
                <a:ext uri="{FF2B5EF4-FFF2-40B4-BE49-F238E27FC236}">
                  <a16:creationId xmlns:a16="http://schemas.microsoft.com/office/drawing/2014/main" id="{1DB1E845-08D7-C09E-0A24-F4A78A1923C5}"/>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B229792-8221-07A6-3BD2-399C1E9C4AC3}"/>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1630925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p:cNvSpPr/>
          <p:nvPr userDrawn="1"/>
        </p:nvSpPr>
        <p:spPr>
          <a:xfrm>
            <a:off x="0" y="7"/>
            <a:ext cx="13004800" cy="1540041"/>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grpSp>
        <p:nvGrpSpPr>
          <p:cNvPr id="2" name="Group 1">
            <a:extLst>
              <a:ext uri="{FF2B5EF4-FFF2-40B4-BE49-F238E27FC236}">
                <a16:creationId xmlns:a16="http://schemas.microsoft.com/office/drawing/2014/main" id="{296EB803-3956-36D6-63EB-9231DA03E688}"/>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3108AA91-FC61-88E2-6D8D-496B3206C04A}"/>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FED13B0C-9F98-52B5-1A6C-64BECC9F2747}"/>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128718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5"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E1DBE794-2147-BA01-62AF-C79F63700546}"/>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C0819686-FB2B-3DED-24D8-DA8AECC4C3C9}"/>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197B5D2-FBE3-686B-CE09-E3F89BAA7481}"/>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2797151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p:cNvSpPr/>
          <p:nvPr userDrawn="1"/>
        </p:nvSpPr>
        <p:spPr>
          <a:xfrm>
            <a:off x="0" y="0"/>
            <a:ext cx="13004800" cy="1739900"/>
          </a:xfrm>
          <a:prstGeom prst="rect">
            <a:avLst/>
          </a:prstGeom>
          <a:solidFill>
            <a:srgbClr val="FCF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10"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59A9E0DF-7860-30E0-04C4-BEED584AA9B4}"/>
              </a:ext>
            </a:extLst>
          </p:cNvPr>
          <p:cNvGrpSpPr/>
          <p:nvPr userDrawn="1"/>
        </p:nvGrpSpPr>
        <p:grpSpPr>
          <a:xfrm>
            <a:off x="62346" y="6651349"/>
            <a:ext cx="962890" cy="621565"/>
            <a:chOff x="62346" y="6651349"/>
            <a:chExt cx="962890" cy="621565"/>
          </a:xfrm>
        </p:grpSpPr>
        <p:pic>
          <p:nvPicPr>
            <p:cNvPr id="6" name="Picture 3">
              <a:extLst>
                <a:ext uri="{FF2B5EF4-FFF2-40B4-BE49-F238E27FC236}">
                  <a16:creationId xmlns:a16="http://schemas.microsoft.com/office/drawing/2014/main" id="{42D08C0F-FF76-9037-5B48-5D06F043CCB0}"/>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D14BFF2F-6808-1626-8046-29EC6F42E078}"/>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1018427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p:cNvSpPr/>
          <p:nvPr userDrawn="1"/>
        </p:nvSpPr>
        <p:spPr>
          <a:xfrm>
            <a:off x="0" y="7"/>
            <a:ext cx="13004800" cy="1387011"/>
          </a:xfrm>
          <a:prstGeom prst="rect">
            <a:avLst/>
          </a:prstGeom>
          <a:solidFill>
            <a:srgbClr val="FCF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10"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E46F306C-C587-386D-5A7B-7608D011577B}"/>
              </a:ext>
            </a:extLst>
          </p:cNvPr>
          <p:cNvGrpSpPr/>
          <p:nvPr userDrawn="1"/>
        </p:nvGrpSpPr>
        <p:grpSpPr>
          <a:xfrm>
            <a:off x="62346" y="6651349"/>
            <a:ext cx="962890" cy="621565"/>
            <a:chOff x="62346" y="6651349"/>
            <a:chExt cx="962890" cy="621565"/>
          </a:xfrm>
        </p:grpSpPr>
        <p:pic>
          <p:nvPicPr>
            <p:cNvPr id="6" name="Picture 3">
              <a:extLst>
                <a:ext uri="{FF2B5EF4-FFF2-40B4-BE49-F238E27FC236}">
                  <a16:creationId xmlns:a16="http://schemas.microsoft.com/office/drawing/2014/main" id="{C4CFF208-2666-7C08-459A-E7D64F4DCD25}"/>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F90D3FDD-B5AC-10CC-CE95-5BD0AADFD7C4}"/>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3953520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4510" y="388938"/>
            <a:ext cx="11215780" cy="1414462"/>
          </a:xfrm>
          <a:prstGeom prst="rect">
            <a:avLst/>
          </a:prstGeom>
        </p:spPr>
        <p:txBody>
          <a:bodyPr/>
          <a:lstStyle/>
          <a:p>
            <a:r>
              <a:rPr lang="en-US"/>
              <a:t>Click to edit Master title style</a:t>
            </a:r>
          </a:p>
        </p:txBody>
      </p:sp>
      <p:graphicFrame>
        <p:nvGraphicFramePr>
          <p:cNvPr id="3" name="Chart 2"/>
          <p:cNvGraphicFramePr>
            <a:graphicFrameLocks/>
          </p:cNvGraphicFramePr>
          <p:nvPr userDrawn="1">
            <p:extLst>
              <p:ext uri="{D42A27DB-BD31-4B8C-83A1-F6EECF244321}">
                <p14:modId xmlns:p14="http://schemas.microsoft.com/office/powerpoint/2010/main" val="2124225017"/>
              </p:ext>
            </p:extLst>
          </p:nvPr>
        </p:nvGraphicFramePr>
        <p:xfrm>
          <a:off x="-258032" y="1790700"/>
          <a:ext cx="13090811" cy="581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73244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13004800" cy="1219200"/>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en-US" sz="1678"/>
          </a:p>
        </p:txBody>
      </p:sp>
      <p:sp>
        <p:nvSpPr>
          <p:cNvPr id="5"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AAF11945-44DB-36F6-FCB0-EE81762FFF93}"/>
              </a:ext>
            </a:extLst>
          </p:cNvPr>
          <p:cNvGrpSpPr/>
          <p:nvPr userDrawn="1"/>
        </p:nvGrpSpPr>
        <p:grpSpPr>
          <a:xfrm>
            <a:off x="62346" y="6651349"/>
            <a:ext cx="962890" cy="621565"/>
            <a:chOff x="62346" y="6651349"/>
            <a:chExt cx="962890" cy="621565"/>
          </a:xfrm>
        </p:grpSpPr>
        <p:pic>
          <p:nvPicPr>
            <p:cNvPr id="8" name="Picture 3">
              <a:extLst>
                <a:ext uri="{FF2B5EF4-FFF2-40B4-BE49-F238E27FC236}">
                  <a16:creationId xmlns:a16="http://schemas.microsoft.com/office/drawing/2014/main" id="{EB88A44E-AFDE-A48D-992A-76DDDEB90AAE}"/>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5F1AED2-7CCC-A413-7111-64D724D8C74B}"/>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27206276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p:cNvSpPr/>
          <p:nvPr userDrawn="1"/>
        </p:nvSpPr>
        <p:spPr>
          <a:xfrm>
            <a:off x="0" y="0"/>
            <a:ext cx="13004800" cy="1739900"/>
          </a:xfrm>
          <a:prstGeom prst="rect">
            <a:avLst/>
          </a:prstGeom>
          <a:solidFill>
            <a:srgbClr val="E2C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10"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grpSp>
        <p:nvGrpSpPr>
          <p:cNvPr id="2" name="Group 1">
            <a:extLst>
              <a:ext uri="{FF2B5EF4-FFF2-40B4-BE49-F238E27FC236}">
                <a16:creationId xmlns:a16="http://schemas.microsoft.com/office/drawing/2014/main" id="{34D8CABB-455E-F3D9-E5B4-A600F997098C}"/>
              </a:ext>
            </a:extLst>
          </p:cNvPr>
          <p:cNvGrpSpPr/>
          <p:nvPr userDrawn="1"/>
        </p:nvGrpSpPr>
        <p:grpSpPr>
          <a:xfrm>
            <a:off x="62346" y="6651349"/>
            <a:ext cx="962890" cy="621565"/>
            <a:chOff x="62346" y="6651349"/>
            <a:chExt cx="962890" cy="621565"/>
          </a:xfrm>
        </p:grpSpPr>
        <p:pic>
          <p:nvPicPr>
            <p:cNvPr id="6" name="Picture 3">
              <a:extLst>
                <a:ext uri="{FF2B5EF4-FFF2-40B4-BE49-F238E27FC236}">
                  <a16:creationId xmlns:a16="http://schemas.microsoft.com/office/drawing/2014/main" id="{41179595-2D60-77D3-BF15-FE0B46DC4087}"/>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24C8A80-1B9C-1500-0509-991DB4E64D77}"/>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2696872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7" name="Straight Connector 6"/>
          <p:cNvCxnSpPr/>
          <p:nvPr userDrawn="1"/>
        </p:nvCxnSpPr>
        <p:spPr>
          <a:xfrm>
            <a:off x="1950720" y="1056647"/>
            <a:ext cx="9320107" cy="1693"/>
          </a:xfrm>
          <a:prstGeom prst="line">
            <a:avLst/>
          </a:prstGeom>
          <a:ln w="60325">
            <a:solidFill>
              <a:srgbClr val="1209C7"/>
            </a:solidFill>
          </a:ln>
        </p:spPr>
        <p:style>
          <a:lnRef idx="1">
            <a:schemeClr val="accent1"/>
          </a:lnRef>
          <a:fillRef idx="0">
            <a:schemeClr val="accent1"/>
          </a:fillRef>
          <a:effectRef idx="0">
            <a:schemeClr val="accent1"/>
          </a:effectRef>
          <a:fontRef idx="minor">
            <a:schemeClr val="tx1"/>
          </a:fontRef>
        </p:style>
      </p:cxnSp>
      <p:sp>
        <p:nvSpPr>
          <p:cNvPr id="8"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pic>
        <p:nvPicPr>
          <p:cNvPr id="3" name="Picture 3">
            <a:extLst>
              <a:ext uri="{FF2B5EF4-FFF2-40B4-BE49-F238E27FC236}">
                <a16:creationId xmlns:a16="http://schemas.microsoft.com/office/drawing/2014/main" id="{49F00C94-ECE3-8535-9FD9-D5111285C2D3}"/>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41562" y="6549181"/>
            <a:ext cx="2500747" cy="70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894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E8A853EE-12DD-E441-3E3D-BB5BD621C0C5}"/>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41562" y="6549181"/>
            <a:ext cx="2500747" cy="70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6294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52A70CC8-0F72-0092-5AA4-42E8671D8C4B}"/>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b="20563"/>
          <a:stretch/>
        </p:blipFill>
        <p:spPr bwMode="auto">
          <a:xfrm>
            <a:off x="5123766" y="6539345"/>
            <a:ext cx="2757267" cy="775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0086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705288" y="1714500"/>
            <a:ext cx="11628631" cy="4076700"/>
          </a:xfrm>
          <a:prstGeom prst="rect">
            <a:avLst/>
          </a:prstGeom>
          <a:gradFill flip="none" rotWithShape="1">
            <a:gsLst>
              <a:gs pos="0">
                <a:srgbClr val="7F7F7F"/>
              </a:gs>
              <a:gs pos="24000">
                <a:srgbClr val="817C7C"/>
              </a:gs>
              <a:gs pos="77000">
                <a:srgbClr val="7F7F7F"/>
              </a:gs>
              <a:gs pos="50000">
                <a:schemeClr val="accent5"/>
              </a:gs>
              <a:gs pos="100000">
                <a:srgbClr val="7F7F7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5"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cs typeface="Arial" panose="020B0604020202020204" pitchFamily="34" charset="0"/>
              </a:rPr>
              <a:pPr>
                <a:spcBef>
                  <a:spcPct val="50000"/>
                </a:spcBef>
                <a:defRPr/>
              </a:pPr>
              <a:t>‹#›</a:t>
            </a:fld>
            <a:endParaRPr lang="en-US" sz="1200">
              <a:solidFill>
                <a:schemeClr val="tx1"/>
              </a:solidFill>
              <a:latin typeface="+mj-lt"/>
              <a:cs typeface="Arial" panose="020B0604020202020204" pitchFamily="34" charset="0"/>
            </a:endParaRPr>
          </a:p>
        </p:txBody>
      </p:sp>
    </p:spTree>
    <p:extLst>
      <p:ext uri="{BB962C8B-B14F-4D97-AF65-F5344CB8AC3E}">
        <p14:creationId xmlns:p14="http://schemas.microsoft.com/office/powerpoint/2010/main" val="321439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p:cNvSpPr/>
          <p:nvPr userDrawn="1"/>
        </p:nvSpPr>
        <p:spPr>
          <a:xfrm>
            <a:off x="0" y="7"/>
            <a:ext cx="13004800" cy="1387011"/>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397559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801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Rectangle 7"/>
          <p:cNvSpPr/>
          <p:nvPr userDrawn="1"/>
        </p:nvSpPr>
        <p:spPr>
          <a:xfrm>
            <a:off x="0" y="7"/>
            <a:ext cx="13004800" cy="1387011"/>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8"/>
          </a:p>
        </p:txBody>
      </p:sp>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grpSp>
        <p:nvGrpSpPr>
          <p:cNvPr id="5" name="Group 4">
            <a:extLst>
              <a:ext uri="{FF2B5EF4-FFF2-40B4-BE49-F238E27FC236}">
                <a16:creationId xmlns:a16="http://schemas.microsoft.com/office/drawing/2014/main" id="{E60E5841-58EB-2AEC-BC25-2F07C49302A8}"/>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38354605-00CC-1F53-4518-E4D25F53E36C}"/>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B1683359-2536-7F43-816E-0452E69CC4D4}"/>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380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grpSp>
        <p:nvGrpSpPr>
          <p:cNvPr id="2" name="Group 1">
            <a:extLst>
              <a:ext uri="{FF2B5EF4-FFF2-40B4-BE49-F238E27FC236}">
                <a16:creationId xmlns:a16="http://schemas.microsoft.com/office/drawing/2014/main" id="{EBFB2362-D7AF-C647-9ADA-5FFE0A5DF142}"/>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37617B66-28A2-CE0D-7039-07A7C754665D}"/>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42B6C791-6E90-AD0C-49F6-53B840F03809}"/>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50697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grpSp>
        <p:nvGrpSpPr>
          <p:cNvPr id="2" name="Group 1">
            <a:extLst>
              <a:ext uri="{FF2B5EF4-FFF2-40B4-BE49-F238E27FC236}">
                <a16:creationId xmlns:a16="http://schemas.microsoft.com/office/drawing/2014/main" id="{9F7C548F-DE90-2CA7-842B-B1B7135FD0CE}"/>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AE6B5362-EE1C-08EF-3538-324265A7BA97}"/>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0F5B2E4F-40B5-90FA-CF81-D167C964EE40}"/>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2334416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4510" y="388938"/>
            <a:ext cx="11215780" cy="1414462"/>
          </a:xfrm>
          <a:prstGeom prst="rect">
            <a:avLst/>
          </a:prstGeom>
        </p:spPr>
        <p:txBody>
          <a:bodyPr/>
          <a:lstStyle/>
          <a:p>
            <a:r>
              <a:rPr lang="en-US"/>
              <a:t>Click to edit Master title style</a:t>
            </a:r>
          </a:p>
        </p:txBody>
      </p:sp>
      <p:graphicFrame>
        <p:nvGraphicFramePr>
          <p:cNvPr id="3" name="Chart 2"/>
          <p:cNvGraphicFramePr>
            <a:graphicFrameLocks/>
          </p:cNvGraphicFramePr>
          <p:nvPr userDrawn="1">
            <p:extLst>
              <p:ext uri="{D42A27DB-BD31-4B8C-83A1-F6EECF244321}">
                <p14:modId xmlns:p14="http://schemas.microsoft.com/office/powerpoint/2010/main" val="2124225017"/>
              </p:ext>
            </p:extLst>
          </p:nvPr>
        </p:nvGraphicFramePr>
        <p:xfrm>
          <a:off x="-258032" y="1790700"/>
          <a:ext cx="13090811" cy="5816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5502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13004800" cy="1219200"/>
          </a:xfrm>
          <a:prstGeom prst="rect">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en-US" sz="167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grpSp>
        <p:nvGrpSpPr>
          <p:cNvPr id="2" name="Group 1">
            <a:extLst>
              <a:ext uri="{FF2B5EF4-FFF2-40B4-BE49-F238E27FC236}">
                <a16:creationId xmlns:a16="http://schemas.microsoft.com/office/drawing/2014/main" id="{36D4D0CC-24F4-25E3-DA5B-CEDBE6C23BF0}"/>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B44D4F09-9733-A665-BB70-3CC437ED457B}"/>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FC21406-D6DD-4A28-7970-C939C7A892F9}"/>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100185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extBox 8"/>
          <p:cNvSpPr txBox="1"/>
          <p:nvPr userDrawn="1"/>
        </p:nvSpPr>
        <p:spPr>
          <a:xfrm>
            <a:off x="0" y="1"/>
            <a:ext cx="13004800" cy="338234"/>
          </a:xfrm>
          <a:prstGeom prst="rect">
            <a:avLst/>
          </a:prstGeom>
          <a:solidFill>
            <a:srgbClr val="D60000"/>
          </a:solidFill>
        </p:spPr>
        <p:txBody>
          <a:bodyPr wrap="square" rtlCol="0">
            <a:spAutoFit/>
          </a:bodyPr>
          <a:lstStyle/>
          <a:p>
            <a:endParaRPr lang="en-US" sz="1598"/>
          </a:p>
        </p:txBody>
      </p:sp>
      <p:sp>
        <p:nvSpPr>
          <p:cNvPr id="6" name="Text Box 8"/>
          <p:cNvSpPr txBox="1">
            <a:spLocks noChangeArrowheads="1"/>
          </p:cNvSpPr>
          <p:nvPr userDrawn="1"/>
        </p:nvSpPr>
        <p:spPr bwMode="auto">
          <a:xfrm>
            <a:off x="12333919" y="6884993"/>
            <a:ext cx="516063" cy="276999"/>
          </a:xfrm>
          <a:prstGeom prst="rect">
            <a:avLst/>
          </a:prstGeom>
          <a:noFill/>
          <a:ln w="9525">
            <a:noFill/>
            <a:miter lim="800000"/>
            <a:headEnd/>
            <a:tailEnd/>
          </a:ln>
          <a:effectLst/>
        </p:spPr>
        <p:txBody>
          <a:bodyPr>
            <a:spAutoFit/>
          </a:bodyPr>
          <a:lstStyle/>
          <a:p>
            <a:pPr>
              <a:spcBef>
                <a:spcPct val="50000"/>
              </a:spcBef>
              <a:defRPr/>
            </a:pPr>
            <a:fld id="{E942B1D2-823A-4399-B9CA-328B1F81B910}" type="slidenum">
              <a:rPr lang="en-US" sz="1200">
                <a:solidFill>
                  <a:schemeClr val="tx1"/>
                </a:solidFill>
                <a:latin typeface="+mj-lt"/>
                <a:ea typeface="Ebrima" panose="02000000000000000000" pitchFamily="2" charset="0"/>
                <a:cs typeface="Ebrima" panose="02000000000000000000" pitchFamily="2" charset="0"/>
              </a:rPr>
              <a:pPr>
                <a:spcBef>
                  <a:spcPct val="50000"/>
                </a:spcBef>
                <a:defRPr/>
              </a:pPr>
              <a:t>‹#›</a:t>
            </a:fld>
            <a:endParaRPr lang="en-US" sz="1200">
              <a:solidFill>
                <a:schemeClr val="tx1"/>
              </a:solidFill>
              <a:latin typeface="+mj-lt"/>
              <a:ea typeface="Ebrima" panose="02000000000000000000" pitchFamily="2" charset="0"/>
              <a:cs typeface="Ebrima" panose="02000000000000000000" pitchFamily="2" charset="0"/>
            </a:endParaRPr>
          </a:p>
        </p:txBody>
      </p:sp>
      <p:grpSp>
        <p:nvGrpSpPr>
          <p:cNvPr id="2" name="Group 1">
            <a:extLst>
              <a:ext uri="{FF2B5EF4-FFF2-40B4-BE49-F238E27FC236}">
                <a16:creationId xmlns:a16="http://schemas.microsoft.com/office/drawing/2014/main" id="{86A3EDE6-A1B9-962A-6BFF-07F1E2012F37}"/>
              </a:ext>
            </a:extLst>
          </p:cNvPr>
          <p:cNvGrpSpPr/>
          <p:nvPr userDrawn="1"/>
        </p:nvGrpSpPr>
        <p:grpSpPr>
          <a:xfrm>
            <a:off x="62346" y="6651349"/>
            <a:ext cx="962890" cy="621565"/>
            <a:chOff x="62346" y="6651349"/>
            <a:chExt cx="962890" cy="621565"/>
          </a:xfrm>
        </p:grpSpPr>
        <p:pic>
          <p:nvPicPr>
            <p:cNvPr id="7" name="Picture 3">
              <a:extLst>
                <a:ext uri="{FF2B5EF4-FFF2-40B4-BE49-F238E27FC236}">
                  <a16:creationId xmlns:a16="http://schemas.microsoft.com/office/drawing/2014/main" id="{15DA5B6D-AE55-7EDF-7136-71BB2296BF6C}"/>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3160" r="64876" b="20563"/>
            <a:stretch/>
          </p:blipFill>
          <p:spPr bwMode="auto">
            <a:xfrm>
              <a:off x="62346" y="6651349"/>
              <a:ext cx="775855" cy="62156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A992CD44-66BC-093D-A0AD-23DC886E7017}"/>
                </a:ext>
              </a:extLst>
            </p:cNvPr>
            <p:cNvSpPr/>
            <p:nvPr userDrawn="1"/>
          </p:nvSpPr>
          <p:spPr>
            <a:xfrm>
              <a:off x="748145" y="6982785"/>
              <a:ext cx="277091" cy="276999"/>
            </a:xfrm>
            <a:prstGeom prst="rect">
              <a:avLst/>
            </a:prstGeom>
            <a:solidFill>
              <a:schemeClr val="bg1"/>
            </a:solidFill>
            <a:ln w="158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Tree>
    <p:extLst>
      <p:ext uri="{BB962C8B-B14F-4D97-AF65-F5344CB8AC3E}">
        <p14:creationId xmlns:p14="http://schemas.microsoft.com/office/powerpoint/2010/main" val="130842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88429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7" r:id="rId3"/>
    <p:sldLayoutId id="2147483713" r:id="rId4"/>
    <p:sldLayoutId id="2147483709" r:id="rId5"/>
    <p:sldLayoutId id="2147483710" r:id="rId6"/>
    <p:sldLayoutId id="2147483708" r:id="rId7"/>
    <p:sldLayoutId id="2147483704" r:id="rId8"/>
    <p:sldLayoutId id="2147483706" r:id="rId9"/>
    <p:sldLayoutId id="2147483705" r:id="rId10"/>
    <p:sldLayoutId id="2147483701" r:id="rId11"/>
    <p:sldLayoutId id="2147483711" r:id="rId12"/>
    <p:sldLayoutId id="2147483698" r:id="rId13"/>
    <p:sldLayoutId id="2147483712" r:id="rId14"/>
    <p:sldLayoutId id="2147483741" r:id="rId15"/>
    <p:sldLayoutId id="2147483742" r:id="rId16"/>
  </p:sldLayoutIdLst>
  <p:txStyles>
    <p:titleStyle>
      <a:lvl1pPr algn="l" defTabSz="91442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6" indent="-228606" algn="l" defTabSz="91442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9" indent="-228606" algn="l" defTabSz="91442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32" indent="-228606" algn="l" defTabSz="91442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4"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6"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9"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1"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4"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6"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5" rtl="0" eaLnBrk="1" latinLnBrk="0" hangingPunct="1">
        <a:defRPr sz="1800" kern="1200">
          <a:solidFill>
            <a:schemeClr val="tx1"/>
          </a:solidFill>
          <a:latin typeface="+mn-lt"/>
          <a:ea typeface="+mn-ea"/>
          <a:cs typeface="+mn-cs"/>
        </a:defRPr>
      </a:lvl1pPr>
      <a:lvl2pPr marL="457212" algn="l" defTabSz="914425" rtl="0" eaLnBrk="1" latinLnBrk="0" hangingPunct="1">
        <a:defRPr sz="1800" kern="1200">
          <a:solidFill>
            <a:schemeClr val="tx1"/>
          </a:solidFill>
          <a:latin typeface="+mn-lt"/>
          <a:ea typeface="+mn-ea"/>
          <a:cs typeface="+mn-cs"/>
        </a:defRPr>
      </a:lvl2pPr>
      <a:lvl3pPr marL="914425" algn="l" defTabSz="914425" rtl="0" eaLnBrk="1" latinLnBrk="0" hangingPunct="1">
        <a:defRPr sz="1800" kern="1200">
          <a:solidFill>
            <a:schemeClr val="tx1"/>
          </a:solidFill>
          <a:latin typeface="+mn-lt"/>
          <a:ea typeface="+mn-ea"/>
          <a:cs typeface="+mn-cs"/>
        </a:defRPr>
      </a:lvl3pPr>
      <a:lvl4pPr marL="1371637" algn="l" defTabSz="914425" rtl="0" eaLnBrk="1" latinLnBrk="0" hangingPunct="1">
        <a:defRPr sz="1800" kern="1200">
          <a:solidFill>
            <a:schemeClr val="tx1"/>
          </a:solidFill>
          <a:latin typeface="+mn-lt"/>
          <a:ea typeface="+mn-ea"/>
          <a:cs typeface="+mn-cs"/>
        </a:defRPr>
      </a:lvl4pPr>
      <a:lvl5pPr marL="1828850" algn="l" defTabSz="914425" rtl="0" eaLnBrk="1" latinLnBrk="0" hangingPunct="1">
        <a:defRPr sz="1800" kern="1200">
          <a:solidFill>
            <a:schemeClr val="tx1"/>
          </a:solidFill>
          <a:latin typeface="+mn-lt"/>
          <a:ea typeface="+mn-ea"/>
          <a:cs typeface="+mn-cs"/>
        </a:defRPr>
      </a:lvl5pPr>
      <a:lvl6pPr marL="2286063" algn="l" defTabSz="914425" rtl="0" eaLnBrk="1" latinLnBrk="0" hangingPunct="1">
        <a:defRPr sz="1800" kern="1200">
          <a:solidFill>
            <a:schemeClr val="tx1"/>
          </a:solidFill>
          <a:latin typeface="+mn-lt"/>
          <a:ea typeface="+mn-ea"/>
          <a:cs typeface="+mn-cs"/>
        </a:defRPr>
      </a:lvl6pPr>
      <a:lvl7pPr marL="2743275" algn="l" defTabSz="914425" rtl="0" eaLnBrk="1" latinLnBrk="0" hangingPunct="1">
        <a:defRPr sz="1800" kern="1200">
          <a:solidFill>
            <a:schemeClr val="tx1"/>
          </a:solidFill>
          <a:latin typeface="+mn-lt"/>
          <a:ea typeface="+mn-ea"/>
          <a:cs typeface="+mn-cs"/>
        </a:defRPr>
      </a:lvl7pPr>
      <a:lvl8pPr marL="3200488" algn="l" defTabSz="914425" rtl="0" eaLnBrk="1" latinLnBrk="0" hangingPunct="1">
        <a:defRPr sz="1800" kern="1200">
          <a:solidFill>
            <a:schemeClr val="tx1"/>
          </a:solidFill>
          <a:latin typeface="+mn-lt"/>
          <a:ea typeface="+mn-ea"/>
          <a:cs typeface="+mn-cs"/>
        </a:defRPr>
      </a:lvl8pPr>
      <a:lvl9pPr marL="3657700" algn="l" defTabSz="91442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71166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xStyles>
    <p:titleStyle>
      <a:lvl1pPr algn="l" defTabSz="91442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6" indent="-228606" algn="l" defTabSz="91442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9" indent="-228606" algn="l" defTabSz="91442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32" indent="-228606" algn="l" defTabSz="91442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4"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6"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9"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1"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4"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6" indent="-228606" algn="l" defTabSz="9144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5" rtl="0" eaLnBrk="1" latinLnBrk="0" hangingPunct="1">
        <a:defRPr sz="1800" kern="1200">
          <a:solidFill>
            <a:schemeClr val="tx1"/>
          </a:solidFill>
          <a:latin typeface="+mn-lt"/>
          <a:ea typeface="+mn-ea"/>
          <a:cs typeface="+mn-cs"/>
        </a:defRPr>
      </a:lvl1pPr>
      <a:lvl2pPr marL="457212" algn="l" defTabSz="914425" rtl="0" eaLnBrk="1" latinLnBrk="0" hangingPunct="1">
        <a:defRPr sz="1800" kern="1200">
          <a:solidFill>
            <a:schemeClr val="tx1"/>
          </a:solidFill>
          <a:latin typeface="+mn-lt"/>
          <a:ea typeface="+mn-ea"/>
          <a:cs typeface="+mn-cs"/>
        </a:defRPr>
      </a:lvl2pPr>
      <a:lvl3pPr marL="914425" algn="l" defTabSz="914425" rtl="0" eaLnBrk="1" latinLnBrk="0" hangingPunct="1">
        <a:defRPr sz="1800" kern="1200">
          <a:solidFill>
            <a:schemeClr val="tx1"/>
          </a:solidFill>
          <a:latin typeface="+mn-lt"/>
          <a:ea typeface="+mn-ea"/>
          <a:cs typeface="+mn-cs"/>
        </a:defRPr>
      </a:lvl3pPr>
      <a:lvl4pPr marL="1371637" algn="l" defTabSz="914425" rtl="0" eaLnBrk="1" latinLnBrk="0" hangingPunct="1">
        <a:defRPr sz="1800" kern="1200">
          <a:solidFill>
            <a:schemeClr val="tx1"/>
          </a:solidFill>
          <a:latin typeface="+mn-lt"/>
          <a:ea typeface="+mn-ea"/>
          <a:cs typeface="+mn-cs"/>
        </a:defRPr>
      </a:lvl4pPr>
      <a:lvl5pPr marL="1828850" algn="l" defTabSz="914425" rtl="0" eaLnBrk="1" latinLnBrk="0" hangingPunct="1">
        <a:defRPr sz="1800" kern="1200">
          <a:solidFill>
            <a:schemeClr val="tx1"/>
          </a:solidFill>
          <a:latin typeface="+mn-lt"/>
          <a:ea typeface="+mn-ea"/>
          <a:cs typeface="+mn-cs"/>
        </a:defRPr>
      </a:lvl5pPr>
      <a:lvl6pPr marL="2286063" algn="l" defTabSz="914425" rtl="0" eaLnBrk="1" latinLnBrk="0" hangingPunct="1">
        <a:defRPr sz="1800" kern="1200">
          <a:solidFill>
            <a:schemeClr val="tx1"/>
          </a:solidFill>
          <a:latin typeface="+mn-lt"/>
          <a:ea typeface="+mn-ea"/>
          <a:cs typeface="+mn-cs"/>
        </a:defRPr>
      </a:lvl6pPr>
      <a:lvl7pPr marL="2743275" algn="l" defTabSz="914425" rtl="0" eaLnBrk="1" latinLnBrk="0" hangingPunct="1">
        <a:defRPr sz="1800" kern="1200">
          <a:solidFill>
            <a:schemeClr val="tx1"/>
          </a:solidFill>
          <a:latin typeface="+mn-lt"/>
          <a:ea typeface="+mn-ea"/>
          <a:cs typeface="+mn-cs"/>
        </a:defRPr>
      </a:lvl7pPr>
      <a:lvl8pPr marL="3200488" algn="l" defTabSz="914425" rtl="0" eaLnBrk="1" latinLnBrk="0" hangingPunct="1">
        <a:defRPr sz="1800" kern="1200">
          <a:solidFill>
            <a:schemeClr val="tx1"/>
          </a:solidFill>
          <a:latin typeface="+mn-lt"/>
          <a:ea typeface="+mn-ea"/>
          <a:cs typeface="+mn-cs"/>
        </a:defRPr>
      </a:lvl8pPr>
      <a:lvl9pPr marL="3657700" algn="l" defTabSz="91442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2061845" y="4452878"/>
            <a:ext cx="8881110" cy="2862322"/>
          </a:xfrm>
          <a:prstGeom prst="rect">
            <a:avLst/>
          </a:prstGeom>
          <a:noFill/>
          <a:ln w="9525">
            <a:noFill/>
            <a:miter lim="800000"/>
            <a:headEnd/>
            <a:tailEnd/>
          </a:ln>
        </p:spPr>
        <p:txBody>
          <a:bodyPr anchor="b">
            <a:spAutoFit/>
          </a:bodyPr>
          <a:lstStyle/>
          <a:p>
            <a:pPr algn="ctr"/>
            <a:r>
              <a:rPr lang="en-US" sz="2400">
                <a:latin typeface="Corbel" panose="020B0503020204020204" pitchFamily="34" charset="0"/>
                <a:ea typeface="Ebrima" panose="02000000000000000000" pitchFamily="2" charset="0"/>
                <a:cs typeface="Ebrima" panose="02000000000000000000" pitchFamily="2" charset="0"/>
              </a:rPr>
              <a:t>Battleground and Safe GOP </a:t>
            </a:r>
          </a:p>
          <a:p>
            <a:pPr algn="ctr"/>
            <a:r>
              <a:rPr lang="en-US" sz="2400">
                <a:latin typeface="Corbel" panose="020B0503020204020204" pitchFamily="34" charset="0"/>
                <a:ea typeface="Ebrima" panose="02000000000000000000" pitchFamily="2" charset="0"/>
                <a:cs typeface="Ebrima" panose="02000000000000000000" pitchFamily="2" charset="0"/>
              </a:rPr>
              <a:t>Congressional District Survey</a:t>
            </a:r>
          </a:p>
          <a:p>
            <a:pPr algn="ctr"/>
            <a:endParaRPr lang="en-US" sz="2400">
              <a:latin typeface="Corbel" panose="020B0503020204020204" pitchFamily="34" charset="0"/>
              <a:ea typeface="Ebrima" panose="02000000000000000000" pitchFamily="2" charset="0"/>
              <a:cs typeface="Ebrima" panose="02000000000000000000" pitchFamily="2" charset="0"/>
            </a:endParaRPr>
          </a:p>
          <a:p>
            <a:pPr algn="ctr"/>
            <a:endParaRPr lang="en-US" sz="2400">
              <a:latin typeface="Corbel" panose="020B0503020204020204" pitchFamily="34" charset="0"/>
              <a:ea typeface="Ebrima" panose="02000000000000000000" pitchFamily="2" charset="0"/>
              <a:cs typeface="Ebrima" panose="02000000000000000000" pitchFamily="2" charset="0"/>
            </a:endParaRPr>
          </a:p>
          <a:p>
            <a:pPr algn="ctr"/>
            <a:r>
              <a:rPr lang="en-US" sz="2400">
                <a:latin typeface="Corbel" panose="020B0503020204020204" pitchFamily="34" charset="0"/>
                <a:ea typeface="Ebrima" panose="02000000000000000000" pitchFamily="2" charset="0"/>
                <a:cs typeface="Ebrima" panose="02000000000000000000" pitchFamily="2" charset="0"/>
              </a:rPr>
              <a:t>February 24</a:t>
            </a:r>
            <a:r>
              <a:rPr lang="en-US" sz="2400" baseline="30000">
                <a:latin typeface="Corbel" panose="020B0503020204020204" pitchFamily="34" charset="0"/>
                <a:ea typeface="Ebrima" panose="02000000000000000000" pitchFamily="2" charset="0"/>
                <a:cs typeface="Ebrima" panose="02000000000000000000" pitchFamily="2" charset="0"/>
              </a:rPr>
              <a:t>th</a:t>
            </a:r>
            <a:r>
              <a:rPr lang="en-US" sz="2400">
                <a:latin typeface="Corbel" panose="020B0503020204020204" pitchFamily="34" charset="0"/>
                <a:ea typeface="Ebrima" panose="02000000000000000000" pitchFamily="2" charset="0"/>
                <a:cs typeface="Ebrima" panose="02000000000000000000" pitchFamily="2" charset="0"/>
              </a:rPr>
              <a:t>-27</a:t>
            </a:r>
            <a:r>
              <a:rPr lang="en-US" sz="2400" baseline="30000">
                <a:latin typeface="Corbel" panose="020B0503020204020204" pitchFamily="34" charset="0"/>
                <a:ea typeface="Ebrima" panose="02000000000000000000" pitchFamily="2" charset="0"/>
                <a:cs typeface="Ebrima" panose="02000000000000000000" pitchFamily="2" charset="0"/>
              </a:rPr>
              <a:t>th</a:t>
            </a:r>
            <a:r>
              <a:rPr lang="en-US" sz="2400">
                <a:latin typeface="Corbel" panose="020B0503020204020204" pitchFamily="34" charset="0"/>
                <a:ea typeface="Ebrima" panose="02000000000000000000" pitchFamily="2" charset="0"/>
                <a:cs typeface="Ebrima" panose="02000000000000000000" pitchFamily="2" charset="0"/>
              </a:rPr>
              <a:t>, 2024</a:t>
            </a:r>
            <a:endParaRPr lang="en-US" sz="2000" b="1">
              <a:latin typeface="Corbel" panose="020B0503020204020204" pitchFamily="34" charset="0"/>
              <a:ea typeface="Ebrima" panose="02000000000000000000" pitchFamily="2" charset="0"/>
              <a:cs typeface="Ebrima" panose="02000000000000000000" pitchFamily="2" charset="0"/>
            </a:endParaRPr>
          </a:p>
          <a:p>
            <a:pPr algn="ctr"/>
            <a:endParaRPr lang="en-US" sz="2000" b="1">
              <a:latin typeface="Corbel" panose="020B0503020204020204" pitchFamily="34" charset="0"/>
              <a:ea typeface="Ebrima" panose="02000000000000000000" pitchFamily="2" charset="0"/>
              <a:cs typeface="Ebrima" panose="02000000000000000000" pitchFamily="2" charset="0"/>
            </a:endParaRPr>
          </a:p>
          <a:p>
            <a:pPr algn="ctr"/>
            <a:endParaRPr lang="en-US" sz="2000" b="1">
              <a:latin typeface="Corbel" panose="020B0503020204020204" pitchFamily="34" charset="0"/>
              <a:ea typeface="Ebrima" panose="02000000000000000000" pitchFamily="2" charset="0"/>
              <a:cs typeface="Ebrima" panose="02000000000000000000" pitchFamily="2" charset="0"/>
            </a:endParaRPr>
          </a:p>
          <a:p>
            <a:pPr algn="ctr"/>
            <a:r>
              <a:rPr lang="en-US" sz="2000" b="1">
                <a:latin typeface="Corbel" panose="020B0503020204020204" pitchFamily="34" charset="0"/>
                <a:ea typeface="Ebrima" panose="02000000000000000000" pitchFamily="2" charset="0"/>
                <a:cs typeface="Ebrima" panose="02000000000000000000" pitchFamily="2" charset="0"/>
              </a:rPr>
              <a:t>Randall Gutermuth, President and CEO</a:t>
            </a:r>
          </a:p>
        </p:txBody>
      </p:sp>
      <p:pic>
        <p:nvPicPr>
          <p:cNvPr id="2" name="Picture 1" descr="Logo&#10;&#10;Description automatically generated">
            <a:extLst>
              <a:ext uri="{FF2B5EF4-FFF2-40B4-BE49-F238E27FC236}">
                <a16:creationId xmlns:a16="http://schemas.microsoft.com/office/drawing/2014/main" id="{65AD679A-1648-10EB-65C7-411C40F4E47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2274" b="20750"/>
          <a:stretch/>
        </p:blipFill>
        <p:spPr>
          <a:xfrm>
            <a:off x="2955741" y="103347"/>
            <a:ext cx="7093318" cy="2021257"/>
          </a:xfrm>
          <a:prstGeom prst="rect">
            <a:avLst/>
          </a:prstGeom>
        </p:spPr>
      </p:pic>
      <p:sp>
        <p:nvSpPr>
          <p:cNvPr id="4" name="Rectangle 3">
            <a:extLst>
              <a:ext uri="{FF2B5EF4-FFF2-40B4-BE49-F238E27FC236}">
                <a16:creationId xmlns:a16="http://schemas.microsoft.com/office/drawing/2014/main" id="{E0412B62-4915-68BD-4B57-B4C819738985}"/>
              </a:ext>
            </a:extLst>
          </p:cNvPr>
          <p:cNvSpPr/>
          <p:nvPr/>
        </p:nvSpPr>
        <p:spPr>
          <a:xfrm>
            <a:off x="0" y="-15766"/>
            <a:ext cx="457200" cy="7315200"/>
          </a:xfrm>
          <a:prstGeom prst="rect">
            <a:avLst/>
          </a:prstGeom>
          <a:solidFill>
            <a:srgbClr val="0045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24FBB22-356B-96E4-BCE8-ED553B9C8D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110" y="2943391"/>
            <a:ext cx="5064580" cy="813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214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92370-931D-D5B9-2024-0C0623576ED8}"/>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66854B29-CED4-AC7C-976F-195B9B60D117}"/>
              </a:ext>
            </a:extLst>
          </p:cNvPr>
          <p:cNvSpPr/>
          <p:nvPr/>
        </p:nvSpPr>
        <p:spPr>
          <a:xfrm>
            <a:off x="2190127" y="2397665"/>
            <a:ext cx="8818179" cy="1687155"/>
          </a:xfrm>
          <a:prstGeom prst="rect">
            <a:avLst/>
          </a:prstGeom>
          <a:solidFill>
            <a:srgbClr val="004580"/>
          </a:solidFill>
          <a:ln>
            <a:solidFill>
              <a:srgbClr val="004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24B8C3-3B09-735D-B15D-1ED11A3F49D3}"/>
              </a:ext>
            </a:extLst>
          </p:cNvPr>
          <p:cNvSpPr txBox="1"/>
          <p:nvPr/>
        </p:nvSpPr>
        <p:spPr bwMode="auto">
          <a:xfrm>
            <a:off x="2398139" y="2547966"/>
            <a:ext cx="8407400" cy="1384995"/>
          </a:xfrm>
          <a:prstGeom prst="rect">
            <a:avLst/>
          </a:prstGeom>
          <a:solidFill>
            <a:srgbClr val="D60000"/>
          </a:solidFill>
          <a:ln w="238125">
            <a:noFill/>
            <a:miter lim="800000"/>
            <a:headEnd/>
            <a:tailEnd/>
          </a:ln>
        </p:spPr>
        <p:txBody>
          <a:bodyPr wrap="square">
            <a:spAutoFit/>
          </a:bodyPr>
          <a:lstStyle/>
          <a:p>
            <a:pPr algn="ctr"/>
            <a:r>
              <a:rPr lang="en-US" sz="4200" b="1" i="1">
                <a:solidFill>
                  <a:schemeClr val="bg1"/>
                </a:solidFill>
                <a:latin typeface="Corbel" panose="020B0503020204020204" pitchFamily="34" charset="0"/>
                <a:ea typeface="Ebrima" panose="02000000000000000000" pitchFamily="2" charset="0"/>
                <a:cs typeface="Ebrima" panose="02000000000000000000" pitchFamily="2" charset="0"/>
              </a:rPr>
              <a:t>Key Arguments Regarding Ukraine Funding</a:t>
            </a:r>
          </a:p>
        </p:txBody>
      </p:sp>
    </p:spTree>
    <p:extLst>
      <p:ext uri="{BB962C8B-B14F-4D97-AF65-F5344CB8AC3E}">
        <p14:creationId xmlns:p14="http://schemas.microsoft.com/office/powerpoint/2010/main" val="3256462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B61DF2-6EA0-FF1A-07FA-5D4498D4DA56}"/>
              </a:ext>
            </a:extLst>
          </p:cNvPr>
          <p:cNvSpPr/>
          <p:nvPr/>
        </p:nvSpPr>
        <p:spPr>
          <a:xfrm>
            <a:off x="-1" y="0"/>
            <a:ext cx="13004799" cy="356701"/>
          </a:xfrm>
          <a:prstGeom prst="rect">
            <a:avLst/>
          </a:prstGeom>
        </p:spPr>
        <p:txBody>
          <a:bodyPr wrap="square">
            <a:spAutoFit/>
          </a:bodyPr>
          <a:lstStyle/>
          <a:p>
            <a:pPr algn="ctr">
              <a:lnSpc>
                <a:spcPct val="107000"/>
              </a:lnSpc>
            </a:pPr>
            <a:r>
              <a:rPr lang="en-US" sz="1680" b="1">
                <a:solidFill>
                  <a:schemeClr val="bg1"/>
                </a:solidFill>
                <a:latin typeface="Corbel" panose="020B0503020204020204" pitchFamily="34" charset="0"/>
                <a:ea typeface="Ebrima" panose="02000000000000000000" pitchFamily="2" charset="0"/>
                <a:cs typeface="Ebrima" panose="02000000000000000000" pitchFamily="2" charset="0"/>
              </a:rPr>
              <a:t>UKRAINE AID ARGUMENTS</a:t>
            </a:r>
          </a:p>
        </p:txBody>
      </p:sp>
      <p:sp>
        <p:nvSpPr>
          <p:cNvPr id="5" name="TextBox 4">
            <a:extLst>
              <a:ext uri="{FF2B5EF4-FFF2-40B4-BE49-F238E27FC236}">
                <a16:creationId xmlns:a16="http://schemas.microsoft.com/office/drawing/2014/main" id="{3CCB48DA-2E48-B481-4FF8-9854B421E913}"/>
              </a:ext>
            </a:extLst>
          </p:cNvPr>
          <p:cNvSpPr txBox="1"/>
          <p:nvPr/>
        </p:nvSpPr>
        <p:spPr>
          <a:xfrm>
            <a:off x="0" y="1572037"/>
            <a:ext cx="13004800" cy="492443"/>
          </a:xfrm>
          <a:prstGeom prst="rect">
            <a:avLst/>
          </a:prstGeom>
          <a:noFill/>
        </p:spPr>
        <p:txBody>
          <a:bodyPr wrap="square">
            <a:spAutoFit/>
          </a:bodyPr>
          <a:lstStyle/>
          <a:p>
            <a:r>
              <a:rPr lang="en-US" sz="1300" i="1">
                <a:latin typeface="Corbel" panose="020B0503020204020204" pitchFamily="34" charset="0"/>
                <a:ea typeface="MS Mincho" panose="02020609040205080304" pitchFamily="49" charset="-128"/>
              </a:rPr>
              <a:t>The following are several arguments some have made in support of providing additional aid to Ukraine and have you indicate whether each is very convincing, somewhat convincing, not too convincing or not at all convincing as a reason to support providing additional aid to Ukraine. </a:t>
            </a:r>
            <a:endParaRPr lang="en-US" sz="1300" i="1">
              <a:latin typeface="Corbel" panose="020B0503020204020204" pitchFamily="34" charset="0"/>
            </a:endParaRPr>
          </a:p>
        </p:txBody>
      </p:sp>
      <p:graphicFrame>
        <p:nvGraphicFramePr>
          <p:cNvPr id="8" name="Table 7">
            <a:extLst>
              <a:ext uri="{FF2B5EF4-FFF2-40B4-BE49-F238E27FC236}">
                <a16:creationId xmlns:a16="http://schemas.microsoft.com/office/drawing/2014/main" id="{6CBA73AF-754B-D730-3CA8-DDE933A33909}"/>
              </a:ext>
            </a:extLst>
          </p:cNvPr>
          <p:cNvGraphicFramePr>
            <a:graphicFrameLocks noGrp="1"/>
          </p:cNvGraphicFramePr>
          <p:nvPr>
            <p:extLst>
              <p:ext uri="{D42A27DB-BD31-4B8C-83A1-F6EECF244321}">
                <p14:modId xmlns:p14="http://schemas.microsoft.com/office/powerpoint/2010/main" val="1918708682"/>
              </p:ext>
            </p:extLst>
          </p:nvPr>
        </p:nvGraphicFramePr>
        <p:xfrm>
          <a:off x="101598" y="2064481"/>
          <a:ext cx="12801600" cy="4606040"/>
        </p:xfrm>
        <a:graphic>
          <a:graphicData uri="http://schemas.openxmlformats.org/drawingml/2006/table">
            <a:tbl>
              <a:tblPr/>
              <a:tblGrid>
                <a:gridCol w="8961120">
                  <a:extLst>
                    <a:ext uri="{9D8B030D-6E8A-4147-A177-3AD203B41FA5}">
                      <a16:colId xmlns:a16="http://schemas.microsoft.com/office/drawing/2014/main" val="481524633"/>
                    </a:ext>
                  </a:extLst>
                </a:gridCol>
                <a:gridCol w="1188720">
                  <a:extLst>
                    <a:ext uri="{9D8B030D-6E8A-4147-A177-3AD203B41FA5}">
                      <a16:colId xmlns:a16="http://schemas.microsoft.com/office/drawing/2014/main" val="3722139811"/>
                    </a:ext>
                  </a:extLst>
                </a:gridCol>
                <a:gridCol w="1188720">
                  <a:extLst>
                    <a:ext uri="{9D8B030D-6E8A-4147-A177-3AD203B41FA5}">
                      <a16:colId xmlns:a16="http://schemas.microsoft.com/office/drawing/2014/main" val="1219846115"/>
                    </a:ext>
                  </a:extLst>
                </a:gridCol>
                <a:gridCol w="731520">
                  <a:extLst>
                    <a:ext uri="{9D8B030D-6E8A-4147-A177-3AD203B41FA5}">
                      <a16:colId xmlns:a16="http://schemas.microsoft.com/office/drawing/2014/main" val="3437775647"/>
                    </a:ext>
                  </a:extLst>
                </a:gridCol>
                <a:gridCol w="731520">
                  <a:extLst>
                    <a:ext uri="{9D8B030D-6E8A-4147-A177-3AD203B41FA5}">
                      <a16:colId xmlns:a16="http://schemas.microsoft.com/office/drawing/2014/main" val="3650304655"/>
                    </a:ext>
                  </a:extLst>
                </a:gridCol>
              </a:tblGrid>
              <a:tr h="186632">
                <a:tc>
                  <a:txBody>
                    <a:bodyPr/>
                    <a:lstStyle/>
                    <a:p>
                      <a:pPr algn="l" fontAlgn="b"/>
                      <a:r>
                        <a:rPr lang="en-US" sz="1200" b="0" i="0" u="none" strike="noStrike">
                          <a:solidFill>
                            <a:srgbClr val="FFFFFF"/>
                          </a:solidFill>
                          <a:effectLst/>
                          <a:latin typeface="Corbel" panose="020B0503020204020204" pitchFamily="34" charset="0"/>
                        </a:rPr>
                        <a:t> </a:t>
                      </a:r>
                    </a:p>
                  </a:txBody>
                  <a:tcPr marL="3404" marR="3404" marT="3404"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305496"/>
                    </a:solidFill>
                  </a:tcPr>
                </a:tc>
                <a:tc gridSpan="2">
                  <a:txBody>
                    <a:bodyPr/>
                    <a:lstStyle/>
                    <a:p>
                      <a:pPr algn="ctr" fontAlgn="ctr"/>
                      <a:r>
                        <a:rPr lang="en-US" sz="1200" b="1" i="0" u="none" strike="noStrike">
                          <a:solidFill>
                            <a:srgbClr val="FFFFFF"/>
                          </a:solidFill>
                          <a:effectLst/>
                          <a:latin typeface="Corbel" panose="020B0503020204020204" pitchFamily="34" charset="0"/>
                        </a:rPr>
                        <a:t>Convincing - Not Convincing</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n-US"/>
                    </a:p>
                  </a:txBody>
                  <a:tcPr/>
                </a:tc>
                <a:tc gridSpan="2">
                  <a:txBody>
                    <a:bodyPr/>
                    <a:lstStyle/>
                    <a:p>
                      <a:pPr algn="ctr" fontAlgn="ctr"/>
                      <a:r>
                        <a:rPr lang="en-US" sz="1200" b="1" i="0" u="none" strike="noStrike">
                          <a:solidFill>
                            <a:srgbClr val="FFFFFF"/>
                          </a:solidFill>
                          <a:effectLst/>
                          <a:latin typeface="Corbel" panose="020B0503020204020204" pitchFamily="34" charset="0"/>
                        </a:rPr>
                        <a:t>Very Convincing/</a:t>
                      </a:r>
                    </a:p>
                    <a:p>
                      <a:pPr algn="ctr" fontAlgn="ctr"/>
                      <a:r>
                        <a:rPr lang="en-US" sz="1200" b="1" i="0" u="none" strike="noStrike">
                          <a:solidFill>
                            <a:srgbClr val="FFFFFF"/>
                          </a:solidFill>
                          <a:effectLst/>
                          <a:latin typeface="Corbel" panose="020B0503020204020204" pitchFamily="34" charset="0"/>
                        </a:rPr>
                        <a:t>Switch Toward Fav.</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n-US"/>
                    </a:p>
                  </a:txBody>
                  <a:tcPr/>
                </a:tc>
                <a:extLst>
                  <a:ext uri="{0D108BD9-81ED-4DB2-BD59-A6C34878D82A}">
                    <a16:rowId xmlns:a16="http://schemas.microsoft.com/office/drawing/2014/main" val="3555108907"/>
                  </a:ext>
                </a:extLst>
              </a:tr>
              <a:tr h="186632">
                <a:tc>
                  <a:txBody>
                    <a:bodyPr/>
                    <a:lstStyle/>
                    <a:p>
                      <a:pPr algn="l" fontAlgn="b"/>
                      <a:r>
                        <a:rPr lang="en-US" sz="1200" b="0" i="0" u="none" strike="noStrike">
                          <a:solidFill>
                            <a:srgbClr val="FFFFFF"/>
                          </a:solidFill>
                          <a:effectLst/>
                          <a:latin typeface="Corbel" panose="020B0503020204020204" pitchFamily="34" charset="0"/>
                        </a:rPr>
                        <a:t> </a:t>
                      </a:r>
                    </a:p>
                  </a:txBody>
                  <a:tcPr marL="3404" marR="3404" marT="3404"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n-US" sz="1200" b="1" i="0" u="none" strike="noStrike">
                          <a:solidFill>
                            <a:srgbClr val="FFFFFF"/>
                          </a:solidFill>
                          <a:effectLst/>
                          <a:latin typeface="Corbel" panose="020B0503020204020204" pitchFamily="34" charset="0"/>
                        </a:rPr>
                        <a:t>Safe GOP Primary Voters </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n-US" sz="1200" b="1" i="0" u="none" strike="noStrike">
                          <a:solidFill>
                            <a:srgbClr val="FFFFFF"/>
                          </a:solidFill>
                          <a:effectLst/>
                          <a:latin typeface="Corbel" panose="020B0503020204020204" pitchFamily="34" charset="0"/>
                        </a:rPr>
                        <a:t>Battleground</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n-US" sz="1200" b="1" i="0" u="none" strike="noStrike">
                          <a:solidFill>
                            <a:srgbClr val="FFFFFF"/>
                          </a:solidFill>
                          <a:effectLst/>
                          <a:latin typeface="Corbel" panose="020B0503020204020204" pitchFamily="34" charset="0"/>
                        </a:rPr>
                        <a:t>Safe GOP</a:t>
                      </a:r>
                    </a:p>
                    <a:p>
                      <a:pPr algn="ctr" rtl="0" fontAlgn="ctr"/>
                      <a:r>
                        <a:rPr lang="en-US" sz="1200" b="1" i="0" u="none" strike="noStrike">
                          <a:solidFill>
                            <a:srgbClr val="FFFFFF"/>
                          </a:solidFill>
                          <a:effectLst/>
                          <a:latin typeface="Corbel" panose="020B0503020204020204" pitchFamily="34" charset="0"/>
                        </a:rPr>
                        <a:t>PV </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n-US" sz="1200" b="1" i="0" u="none" strike="noStrike">
                          <a:solidFill>
                            <a:srgbClr val="FFFFFF"/>
                          </a:solidFill>
                          <a:effectLst/>
                          <a:latin typeface="Corbel" panose="020B0503020204020204" pitchFamily="34" charset="0"/>
                        </a:rPr>
                        <a:t>Battle-ground</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642328430"/>
                  </a:ext>
                </a:extLst>
              </a:tr>
              <a:tr h="228876">
                <a:tc>
                  <a:txBody>
                    <a:bodyPr/>
                    <a:lstStyle/>
                    <a:p>
                      <a:pPr algn="l" fontAlgn="ctr"/>
                      <a:r>
                        <a:rPr lang="en-US" sz="1200" b="1" i="0" u="none" strike="noStrike">
                          <a:solidFill>
                            <a:srgbClr val="000000"/>
                          </a:solidFill>
                          <a:effectLst/>
                          <a:latin typeface="Corbel" panose="020B0503020204020204" pitchFamily="34" charset="0"/>
                        </a:rPr>
                        <a:t>[SOVIET UNION] </a:t>
                      </a:r>
                      <a:r>
                        <a:rPr lang="en-US" sz="1200" b="0" i="0" u="none" strike="noStrike">
                          <a:solidFill>
                            <a:srgbClr val="000000"/>
                          </a:solidFill>
                          <a:effectLst/>
                          <a:latin typeface="Corbel" panose="020B0503020204020204" pitchFamily="34" charset="0"/>
                        </a:rPr>
                        <a:t>If the United States does not provide military aid to Ukraine in its war against Russia and Putin’s invasion is successful, he will move next to invade other countries in the former Soviet Union, including NATO allies like Poland.</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61% - 33%</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65% - 27%</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39%</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n-US" sz="1200" b="1" i="0" u="none" strike="noStrike">
                          <a:solidFill>
                            <a:srgbClr val="000000"/>
                          </a:solidFill>
                          <a:effectLst/>
                          <a:latin typeface="Corbel" panose="020B0503020204020204" pitchFamily="34" charset="0"/>
                        </a:rPr>
                        <a:t>37%</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61042312"/>
                  </a:ext>
                </a:extLst>
              </a:tr>
              <a:tr h="279087">
                <a:tc>
                  <a:txBody>
                    <a:bodyPr/>
                    <a:lstStyle/>
                    <a:p>
                      <a:pPr algn="l" fontAlgn="ctr"/>
                      <a:r>
                        <a:rPr lang="en-US" sz="1200" b="1" i="0" u="none" strike="noStrike">
                          <a:solidFill>
                            <a:srgbClr val="000000"/>
                          </a:solidFill>
                          <a:effectLst/>
                          <a:latin typeface="Corbel" panose="020B0503020204020204" pitchFamily="34" charset="0"/>
                        </a:rPr>
                        <a:t>[BAD ACTORS EMBOLDENED] </a:t>
                      </a:r>
                      <a:r>
                        <a:rPr lang="en-US" sz="1200" b="0" i="0" u="none" strike="noStrike">
                          <a:solidFill>
                            <a:srgbClr val="000000"/>
                          </a:solidFill>
                          <a:effectLst/>
                          <a:latin typeface="Corbel" panose="020B0503020204020204" pitchFamily="34" charset="0"/>
                        </a:rPr>
                        <a:t>If the United States does not provide military aid to Ukraine in its war against Russia and Putin’s invasion is successful, other bad actors such as China, Iran, and North Korea will be emboldened to take aggressive actions of their own, endangering hundreds of millions of lives around the world.</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66% - 28%</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67% - 25%</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35%</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7AB5"/>
                    </a:solidFill>
                  </a:tcPr>
                </a:tc>
                <a:tc>
                  <a:txBody>
                    <a:bodyPr/>
                    <a:lstStyle/>
                    <a:p>
                      <a:pPr algn="ctr" fontAlgn="ctr"/>
                      <a:r>
                        <a:rPr lang="en-US" sz="1200" b="1" i="0" u="none" strike="noStrike">
                          <a:solidFill>
                            <a:srgbClr val="000000"/>
                          </a:solidFill>
                          <a:effectLst/>
                          <a:latin typeface="Corbel" panose="020B0503020204020204" pitchFamily="34" charset="0"/>
                        </a:rPr>
                        <a:t>41%</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44184355"/>
                  </a:ext>
                </a:extLst>
              </a:tr>
              <a:tr h="319738">
                <a:tc>
                  <a:txBody>
                    <a:bodyPr/>
                    <a:lstStyle/>
                    <a:p>
                      <a:pPr algn="l" fontAlgn="ctr"/>
                      <a:r>
                        <a:rPr lang="en-US" sz="1200" b="1" i="0" u="none" strike="noStrike">
                          <a:solidFill>
                            <a:srgbClr val="000000"/>
                          </a:solidFill>
                          <a:effectLst/>
                          <a:latin typeface="Corbel" panose="020B0503020204020204" pitchFamily="34" charset="0"/>
                        </a:rPr>
                        <a:t>[LINKED WITH ISRAEL] </a:t>
                      </a:r>
                      <a:r>
                        <a:rPr lang="en-US" sz="1200" b="0" i="0" u="none" strike="noStrike">
                          <a:solidFill>
                            <a:srgbClr val="000000"/>
                          </a:solidFill>
                          <a:effectLst/>
                          <a:latin typeface="Corbel" panose="020B0503020204020204" pitchFamily="34" charset="0"/>
                        </a:rPr>
                        <a:t>Democracy is under attack, in both Ukraine from Putin’s attempt to conquer the country, as well as in Israel from Hamas terrorists who have murdered women and children. It is critical that the United States supports both allies with military aid to defend themselves because Americans know that all people have a right to freedom.</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66% - 28%</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61% - 29%</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34%</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84BD"/>
                    </a:solidFill>
                  </a:tcPr>
                </a:tc>
                <a:tc>
                  <a:txBody>
                    <a:bodyPr/>
                    <a:lstStyle/>
                    <a:p>
                      <a:pPr algn="ctr" fontAlgn="ctr"/>
                      <a:r>
                        <a:rPr lang="en-US" sz="1200" b="1" i="0" u="none" strike="noStrike">
                          <a:solidFill>
                            <a:srgbClr val="000000"/>
                          </a:solidFill>
                          <a:effectLst/>
                          <a:latin typeface="Corbel" panose="020B0503020204020204" pitchFamily="34" charset="0"/>
                        </a:rPr>
                        <a:t>31%</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15873085"/>
                  </a:ext>
                </a:extLst>
              </a:tr>
              <a:tr h="279087">
                <a:tc>
                  <a:txBody>
                    <a:bodyPr/>
                    <a:lstStyle/>
                    <a:p>
                      <a:pPr algn="l" fontAlgn="ctr"/>
                      <a:r>
                        <a:rPr lang="en-US" sz="1200" b="1" i="0" u="none" strike="noStrike">
                          <a:solidFill>
                            <a:srgbClr val="000000"/>
                          </a:solidFill>
                          <a:effectLst/>
                          <a:latin typeface="Corbel" panose="020B0503020204020204" pitchFamily="34" charset="0"/>
                        </a:rPr>
                        <a:t>[FIGHTING FOR FREEDOM] </a:t>
                      </a:r>
                      <a:r>
                        <a:rPr lang="en-US" sz="1200" b="0" i="0" u="none" strike="noStrike">
                          <a:solidFill>
                            <a:srgbClr val="000000"/>
                          </a:solidFill>
                          <a:effectLst/>
                          <a:latin typeface="Corbel" panose="020B0503020204020204" pitchFamily="34" charset="0"/>
                        </a:rPr>
                        <a:t>Since its founding, the United States has always fought for freedom. Now, with Ukraine’s democracy in peril and tens of thousands of Ukrainians having given their lives, the United States must once again stand on the side of freedom and support their fight to save their country from tyranny and oppression.</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62% - 31%</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63% - 30%</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32%</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97CC"/>
                    </a:solidFill>
                  </a:tcPr>
                </a:tc>
                <a:tc>
                  <a:txBody>
                    <a:bodyPr/>
                    <a:lstStyle/>
                    <a:p>
                      <a:pPr algn="ctr" fontAlgn="ctr"/>
                      <a:r>
                        <a:rPr lang="en-US" sz="1200" b="1" i="0" u="none" strike="noStrike">
                          <a:solidFill>
                            <a:srgbClr val="000000"/>
                          </a:solidFill>
                          <a:effectLst/>
                          <a:latin typeface="Corbel" panose="020B0503020204020204" pitchFamily="34" charset="0"/>
                        </a:rPr>
                        <a:t>28%</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41342893"/>
                  </a:ext>
                </a:extLst>
              </a:tr>
              <a:tr h="371542">
                <a:tc>
                  <a:txBody>
                    <a:bodyPr/>
                    <a:lstStyle/>
                    <a:p>
                      <a:pPr algn="l" fontAlgn="ctr"/>
                      <a:r>
                        <a:rPr lang="en-US" sz="1200" b="1" i="0" u="none" strike="noStrike">
                          <a:solidFill>
                            <a:srgbClr val="000000"/>
                          </a:solidFill>
                          <a:effectLst/>
                          <a:latin typeface="Corbel" panose="020B0503020204020204" pitchFamily="34" charset="0"/>
                        </a:rPr>
                        <a:t>[DEFENSE INDUSTRIAL BASE] </a:t>
                      </a:r>
                      <a:r>
                        <a:rPr lang="en-US" sz="1200" b="0" i="0" u="none" strike="noStrike">
                          <a:solidFill>
                            <a:srgbClr val="000000"/>
                          </a:solidFill>
                          <a:effectLst/>
                          <a:latin typeface="Corbel" panose="020B0503020204020204" pitchFamily="34" charset="0"/>
                        </a:rPr>
                        <a:t>The United States defense industrial base has been severely weakened in recent years, with critical weapons such as the Stinger missile not being manufactured in nearly two decades. With military aid to Ukraine largely being spent in the U.S. manufacturing weapons, our defense manufacturing capabilities are being rebuilt, making us more prepared for a potential conflict with China or Iran in the future.</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64% - 28%</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58% - 28%</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28%</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AEDD"/>
                    </a:solidFill>
                  </a:tcPr>
                </a:tc>
                <a:tc>
                  <a:txBody>
                    <a:bodyPr/>
                    <a:lstStyle/>
                    <a:p>
                      <a:pPr algn="ctr" fontAlgn="ctr"/>
                      <a:r>
                        <a:rPr lang="en-US" sz="1200" b="1" i="0" u="none" strike="noStrike">
                          <a:solidFill>
                            <a:srgbClr val="000000"/>
                          </a:solidFill>
                          <a:effectLst/>
                          <a:latin typeface="Corbel" panose="020B0503020204020204" pitchFamily="34" charset="0"/>
                        </a:rPr>
                        <a:t>20%</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10121178"/>
                  </a:ext>
                </a:extLst>
              </a:tr>
              <a:tr h="228876">
                <a:tc>
                  <a:txBody>
                    <a:bodyPr/>
                    <a:lstStyle/>
                    <a:p>
                      <a:pPr algn="l" fontAlgn="ctr"/>
                      <a:r>
                        <a:rPr lang="en-US" sz="1200" b="1" i="0" u="none" strike="noStrike">
                          <a:solidFill>
                            <a:srgbClr val="000000"/>
                          </a:solidFill>
                          <a:effectLst/>
                          <a:latin typeface="Corbel" panose="020B0503020204020204" pitchFamily="34" charset="0"/>
                        </a:rPr>
                        <a:t>[LARGER CONFLICT] </a:t>
                      </a:r>
                      <a:r>
                        <a:rPr lang="en-US" sz="1200" b="0" i="0" u="none" strike="noStrike">
                          <a:solidFill>
                            <a:srgbClr val="000000"/>
                          </a:solidFill>
                          <a:effectLst/>
                          <a:latin typeface="Corbel" panose="020B0503020204020204" pitchFamily="34" charset="0"/>
                        </a:rPr>
                        <a:t>If the United States does not support Ukraine with military aid and Russia is able to win the war, it makes a larger and more deadly conflict in Europe much more likely and inevitably, U.S. forces could be drawn into the conflict directly.</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63% - 31%</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67% - 24%</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27%</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B0DE"/>
                    </a:solidFill>
                  </a:tcPr>
                </a:tc>
                <a:tc>
                  <a:txBody>
                    <a:bodyPr/>
                    <a:lstStyle/>
                    <a:p>
                      <a:pPr algn="ctr" fontAlgn="ctr"/>
                      <a:r>
                        <a:rPr lang="en-US" sz="1200" b="1" i="0" u="none" strike="noStrike">
                          <a:solidFill>
                            <a:srgbClr val="000000"/>
                          </a:solidFill>
                          <a:effectLst/>
                          <a:latin typeface="Corbel" panose="020B0503020204020204" pitchFamily="34" charset="0"/>
                        </a:rPr>
                        <a:t>42%</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59960506"/>
                  </a:ext>
                </a:extLst>
              </a:tr>
              <a:tr h="186632">
                <a:tc>
                  <a:txBody>
                    <a:bodyPr/>
                    <a:lstStyle/>
                    <a:p>
                      <a:pPr algn="l" fontAlgn="ctr"/>
                      <a:r>
                        <a:rPr lang="en-US" sz="1200" b="1" i="0" u="none" strike="noStrike">
                          <a:solidFill>
                            <a:srgbClr val="000000"/>
                          </a:solidFill>
                          <a:effectLst/>
                          <a:latin typeface="Corbel" panose="020B0503020204020204" pitchFamily="34" charset="0"/>
                        </a:rPr>
                        <a:t>[FORCE BORDER DEAL] </a:t>
                      </a:r>
                      <a:r>
                        <a:rPr lang="en-US" sz="1200" b="0" i="0" u="none" strike="noStrike">
                          <a:solidFill>
                            <a:srgbClr val="000000"/>
                          </a:solidFill>
                          <a:effectLst/>
                          <a:latin typeface="Corbel" panose="020B0503020204020204" pitchFamily="34" charset="0"/>
                        </a:rPr>
                        <a:t>Funding an aid package for Ukraine is an opportunity to force President Biden to secure the border and stop the influx of illegal immigrants flooding into our country.</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41% - 53%</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32% - 57%</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19%</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C0E5"/>
                    </a:solidFill>
                  </a:tcPr>
                </a:tc>
                <a:tc>
                  <a:txBody>
                    <a:bodyPr/>
                    <a:lstStyle/>
                    <a:p>
                      <a:pPr algn="ctr" fontAlgn="ctr"/>
                      <a:r>
                        <a:rPr lang="en-US" sz="1200" b="1" i="0" u="none" strike="noStrike">
                          <a:solidFill>
                            <a:srgbClr val="000000"/>
                          </a:solidFill>
                          <a:effectLst/>
                          <a:latin typeface="Corbel" panose="020B0503020204020204" pitchFamily="34" charset="0"/>
                        </a:rPr>
                        <a:t>8%</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5354138"/>
                  </a:ext>
                </a:extLst>
              </a:tr>
              <a:tr h="186632">
                <a:tc>
                  <a:txBody>
                    <a:bodyPr/>
                    <a:lstStyle/>
                    <a:p>
                      <a:pPr algn="l" fontAlgn="ctr"/>
                      <a:r>
                        <a:rPr lang="en-US" sz="1200" b="1" i="0" u="none" strike="noStrike">
                          <a:solidFill>
                            <a:srgbClr val="000000"/>
                          </a:solidFill>
                          <a:effectLst/>
                          <a:latin typeface="Corbel" panose="020B0503020204020204" pitchFamily="34" charset="0"/>
                        </a:rPr>
                        <a:t>[MONEY SPENT IN US] </a:t>
                      </a:r>
                      <a:r>
                        <a:rPr lang="en-US" sz="1200" b="0" i="0" u="none" strike="noStrike">
                          <a:solidFill>
                            <a:srgbClr val="000000"/>
                          </a:solidFill>
                          <a:effectLst/>
                          <a:latin typeface="Corbel" panose="020B0503020204020204" pitchFamily="34" charset="0"/>
                        </a:rPr>
                        <a:t>Nearly 90% of the military aid given to Ukraine has been spent within the United States on the production of weapons and technology needed to win the war.</a:t>
                      </a:r>
                    </a:p>
                  </a:txBody>
                  <a:tcPr marL="3404" marR="3404" marT="3404"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47% - 40%</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algn="ctr" fontAlgn="ctr"/>
                      <a:r>
                        <a:rPr lang="en-US" sz="1200" b="1" i="0" u="none" strike="noStrike">
                          <a:solidFill>
                            <a:srgbClr val="000000"/>
                          </a:solidFill>
                          <a:effectLst/>
                          <a:latin typeface="Corbel" panose="020B0503020204020204" pitchFamily="34" charset="0"/>
                        </a:rPr>
                        <a:t>50% - 34%</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algn="ctr" fontAlgn="ctr"/>
                      <a:r>
                        <a:rPr lang="en-US" sz="1200" b="1" i="0" u="none" strike="noStrike">
                          <a:solidFill>
                            <a:srgbClr val="FFFFFF"/>
                          </a:solidFill>
                          <a:effectLst/>
                          <a:latin typeface="Corbel" panose="020B0503020204020204" pitchFamily="34" charset="0"/>
                        </a:rPr>
                        <a:t>16%</a:t>
                      </a:r>
                    </a:p>
                  </a:txBody>
                  <a:tcPr marL="3404" marR="3404" marT="3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B4C6E7"/>
                    </a:solidFill>
                  </a:tcPr>
                </a:tc>
                <a:tc>
                  <a:txBody>
                    <a:bodyPr/>
                    <a:lstStyle/>
                    <a:p>
                      <a:pPr algn="ctr" fontAlgn="ctr"/>
                      <a:r>
                        <a:rPr lang="en-US" sz="1200" b="1" i="0" u="none" strike="noStrike">
                          <a:solidFill>
                            <a:srgbClr val="000000"/>
                          </a:solidFill>
                          <a:effectLst/>
                          <a:latin typeface="Corbel" panose="020B0503020204020204" pitchFamily="34" charset="0"/>
                        </a:rPr>
                        <a:t>13%</a:t>
                      </a:r>
                    </a:p>
                  </a:txBody>
                  <a:tcPr marL="3404" marR="3404" marT="3404"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1950055363"/>
                  </a:ext>
                </a:extLst>
              </a:tr>
            </a:tbl>
          </a:graphicData>
        </a:graphic>
      </p:graphicFrame>
      <p:sp>
        <p:nvSpPr>
          <p:cNvPr id="2" name="Oval 1">
            <a:extLst>
              <a:ext uri="{FF2B5EF4-FFF2-40B4-BE49-F238E27FC236}">
                <a16:creationId xmlns:a16="http://schemas.microsoft.com/office/drawing/2014/main" id="{1FF9D1CA-452A-3DE4-760F-A57AC72DCAD0}"/>
              </a:ext>
            </a:extLst>
          </p:cNvPr>
          <p:cNvSpPr/>
          <p:nvPr/>
        </p:nvSpPr>
        <p:spPr>
          <a:xfrm>
            <a:off x="12349018" y="5652655"/>
            <a:ext cx="378691" cy="221672"/>
          </a:xfrm>
          <a:prstGeom prst="ellipse">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3" name="Rounded Rectangle 2">
            <a:extLst>
              <a:ext uri="{FF2B5EF4-FFF2-40B4-BE49-F238E27FC236}">
                <a16:creationId xmlns:a16="http://schemas.microsoft.com/office/drawing/2014/main" id="{B64CA4D3-8F31-288A-143D-0ED2910122CF}"/>
              </a:ext>
            </a:extLst>
          </p:cNvPr>
          <p:cNvSpPr/>
          <p:nvPr/>
        </p:nvSpPr>
        <p:spPr>
          <a:xfrm>
            <a:off x="11590844" y="6353751"/>
            <a:ext cx="1143000" cy="288194"/>
          </a:xfrm>
          <a:prstGeom prst="roundRect">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6" name="Rounded Rectangle 5">
            <a:extLst>
              <a:ext uri="{FF2B5EF4-FFF2-40B4-BE49-F238E27FC236}">
                <a16:creationId xmlns:a16="http://schemas.microsoft.com/office/drawing/2014/main" id="{F910BDEF-9486-BC59-0D88-286A097D9617}"/>
              </a:ext>
            </a:extLst>
          </p:cNvPr>
          <p:cNvSpPr/>
          <p:nvPr/>
        </p:nvSpPr>
        <p:spPr>
          <a:xfrm>
            <a:off x="9237231" y="5994400"/>
            <a:ext cx="2030209" cy="253567"/>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7" name="Rounded Rectangle 6">
            <a:extLst>
              <a:ext uri="{FF2B5EF4-FFF2-40B4-BE49-F238E27FC236}">
                <a16:creationId xmlns:a16="http://schemas.microsoft.com/office/drawing/2014/main" id="{D64F715C-62B7-A148-CAAD-C9BF8CE8AFB0}"/>
              </a:ext>
            </a:extLst>
          </p:cNvPr>
          <p:cNvSpPr/>
          <p:nvPr/>
        </p:nvSpPr>
        <p:spPr>
          <a:xfrm>
            <a:off x="11590844" y="2848985"/>
            <a:ext cx="1143000" cy="794327"/>
          </a:xfrm>
          <a:prstGeom prst="roundRect">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9" name="TextBox 8">
            <a:extLst>
              <a:ext uri="{FF2B5EF4-FFF2-40B4-BE49-F238E27FC236}">
                <a16:creationId xmlns:a16="http://schemas.microsoft.com/office/drawing/2014/main" id="{C912F131-CE4E-DF06-4D49-70E4448FEB3E}"/>
              </a:ext>
            </a:extLst>
          </p:cNvPr>
          <p:cNvSpPr txBox="1"/>
          <p:nvPr/>
        </p:nvSpPr>
        <p:spPr>
          <a:xfrm>
            <a:off x="0" y="459929"/>
            <a:ext cx="13004798" cy="923330"/>
          </a:xfrm>
          <a:prstGeom prst="rect">
            <a:avLst/>
          </a:prstGeom>
          <a:noFill/>
        </p:spPr>
        <p:txBody>
          <a:bodyPr wrap="square" rtlCol="0">
            <a:spAutoFit/>
          </a:bodyPr>
          <a:lstStyle/>
          <a:p>
            <a:pPr algn="ctr"/>
            <a:r>
              <a:rPr lang="en-US" sz="1800">
                <a:solidFill>
                  <a:schemeClr val="bg1"/>
                </a:solidFill>
              </a:rPr>
              <a:t>The strongest arguments in favor of aid for Ukraine focus on stopping Putin, China, Iran and North Korea from taking more aggressive actions in the future, while it is less effective to focus on this as a tool to force a border deal with Biden or that nearly all of the aid has been spent in the U.S. </a:t>
            </a:r>
          </a:p>
        </p:txBody>
      </p:sp>
    </p:spTree>
    <p:extLst>
      <p:ext uri="{BB962C8B-B14F-4D97-AF65-F5344CB8AC3E}">
        <p14:creationId xmlns:p14="http://schemas.microsoft.com/office/powerpoint/2010/main" val="131019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0AA4851-E627-47E5-8339-483DA562F7CB}"/>
              </a:ext>
            </a:extLst>
          </p:cNvPr>
          <p:cNvSpPr txBox="1"/>
          <p:nvPr/>
        </p:nvSpPr>
        <p:spPr>
          <a:xfrm>
            <a:off x="7515" y="0"/>
            <a:ext cx="12997285" cy="353943"/>
          </a:xfrm>
          <a:prstGeom prst="rect">
            <a:avLst/>
          </a:prstGeom>
          <a:noFill/>
        </p:spPr>
        <p:txBody>
          <a:bodyPr wrap="square" rtlCol="0">
            <a:spAutoFit/>
          </a:bodyPr>
          <a:lstStyle/>
          <a:p>
            <a:pPr algn="ctr"/>
            <a:r>
              <a:rPr lang="en-US" sz="1680" b="1">
                <a:solidFill>
                  <a:schemeClr val="bg1"/>
                </a:solidFill>
                <a:latin typeface="Corbel" panose="020B0503020204020204" pitchFamily="34" charset="0"/>
              </a:rPr>
              <a:t>INFORMED LETHAL AID OPINION</a:t>
            </a:r>
          </a:p>
        </p:txBody>
      </p:sp>
      <p:sp>
        <p:nvSpPr>
          <p:cNvPr id="3" name="TextBox 2">
            <a:extLst>
              <a:ext uri="{FF2B5EF4-FFF2-40B4-BE49-F238E27FC236}">
                <a16:creationId xmlns:a16="http://schemas.microsoft.com/office/drawing/2014/main" id="{6577C003-5501-4DB4-AAB2-9E0BEC55AF19}"/>
              </a:ext>
            </a:extLst>
          </p:cNvPr>
          <p:cNvSpPr txBox="1"/>
          <p:nvPr/>
        </p:nvSpPr>
        <p:spPr>
          <a:xfrm>
            <a:off x="801789" y="7038201"/>
            <a:ext cx="10620509" cy="276999"/>
          </a:xfrm>
          <a:prstGeom prst="rect">
            <a:avLst/>
          </a:prstGeom>
          <a:noFill/>
        </p:spPr>
        <p:txBody>
          <a:bodyPr wrap="square">
            <a:spAutoFit/>
          </a:bodyPr>
          <a:lstStyle/>
          <a:p>
            <a:r>
              <a:rPr lang="en-US" sz="1200" i="1">
                <a:latin typeface="Corbel" panose="020B0503020204020204" pitchFamily="34" charset="0"/>
              </a:rPr>
              <a:t>Now knowing what you do, do you favor or oppose the U.S. providing additional funding for </a:t>
            </a:r>
            <a:r>
              <a:rPr lang="en-US" sz="1200" b="1" i="1" u="sng">
                <a:latin typeface="Corbel" panose="020B0503020204020204" pitchFamily="34" charset="0"/>
              </a:rPr>
              <a:t>ONLY lethal military weapons</a:t>
            </a:r>
            <a:r>
              <a:rPr lang="en-US" sz="1200" b="1" i="1">
                <a:latin typeface="Corbel" panose="020B0503020204020204" pitchFamily="34" charset="0"/>
              </a:rPr>
              <a:t> </a:t>
            </a:r>
            <a:r>
              <a:rPr lang="en-US" sz="1200" i="1">
                <a:latin typeface="Corbel" panose="020B0503020204020204" pitchFamily="34" charset="0"/>
              </a:rPr>
              <a:t>to be sent to Ukraine for their war with Russia?</a:t>
            </a:r>
          </a:p>
        </p:txBody>
      </p:sp>
      <p:sp>
        <p:nvSpPr>
          <p:cNvPr id="4" name="TextBox 3">
            <a:extLst>
              <a:ext uri="{FF2B5EF4-FFF2-40B4-BE49-F238E27FC236}">
                <a16:creationId xmlns:a16="http://schemas.microsoft.com/office/drawing/2014/main" id="{9377C680-B166-AB06-8BBB-622134228FBF}"/>
              </a:ext>
            </a:extLst>
          </p:cNvPr>
          <p:cNvSpPr txBox="1"/>
          <p:nvPr/>
        </p:nvSpPr>
        <p:spPr>
          <a:xfrm>
            <a:off x="0" y="3999207"/>
            <a:ext cx="1603578" cy="338554"/>
          </a:xfrm>
          <a:prstGeom prst="rect">
            <a:avLst/>
          </a:prstGeom>
          <a:noFill/>
        </p:spPr>
        <p:txBody>
          <a:bodyPr wrap="square">
            <a:spAutoFit/>
          </a:bodyPr>
          <a:lstStyle/>
          <a:p>
            <a:r>
              <a:rPr lang="en-US" sz="1600" b="1" i="1">
                <a:latin typeface="Corbel" panose="020B0503020204020204" pitchFamily="34" charset="0"/>
              </a:rPr>
              <a:t>Battleground</a:t>
            </a:r>
          </a:p>
        </p:txBody>
      </p:sp>
      <p:cxnSp>
        <p:nvCxnSpPr>
          <p:cNvPr id="6" name="Straight Arrow Connector 5">
            <a:extLst>
              <a:ext uri="{FF2B5EF4-FFF2-40B4-BE49-F238E27FC236}">
                <a16:creationId xmlns:a16="http://schemas.microsoft.com/office/drawing/2014/main" id="{0D6BF0C4-EB20-1D9D-312E-BF34588F0E7A}"/>
              </a:ext>
            </a:extLst>
          </p:cNvPr>
          <p:cNvCxnSpPr>
            <a:cxnSpLocks/>
          </p:cNvCxnSpPr>
          <p:nvPr/>
        </p:nvCxnSpPr>
        <p:spPr>
          <a:xfrm flipV="1">
            <a:off x="26089" y="3999206"/>
            <a:ext cx="3284582" cy="1"/>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7" name="Chart 6">
            <a:extLst>
              <a:ext uri="{FF2B5EF4-FFF2-40B4-BE49-F238E27FC236}">
                <a16:creationId xmlns:a16="http://schemas.microsoft.com/office/drawing/2014/main" id="{588E55F4-54EA-4816-B91D-66BDAE9B5C79}"/>
              </a:ext>
            </a:extLst>
          </p:cNvPr>
          <p:cNvGraphicFramePr>
            <a:graphicFrameLocks/>
          </p:cNvGraphicFramePr>
          <p:nvPr>
            <p:extLst>
              <p:ext uri="{D42A27DB-BD31-4B8C-83A1-F6EECF244321}">
                <p14:modId xmlns:p14="http://schemas.microsoft.com/office/powerpoint/2010/main" val="423231040"/>
              </p:ext>
            </p:extLst>
          </p:nvPr>
        </p:nvGraphicFramePr>
        <p:xfrm>
          <a:off x="0" y="1617740"/>
          <a:ext cx="6502400" cy="5101487"/>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oup 8">
            <a:extLst>
              <a:ext uri="{FF2B5EF4-FFF2-40B4-BE49-F238E27FC236}">
                <a16:creationId xmlns:a16="http://schemas.microsoft.com/office/drawing/2014/main" id="{07143957-A769-96F6-4168-E77EAD870CA3}"/>
              </a:ext>
            </a:extLst>
          </p:cNvPr>
          <p:cNvGrpSpPr/>
          <p:nvPr/>
        </p:nvGrpSpPr>
        <p:grpSpPr>
          <a:xfrm>
            <a:off x="3336760" y="3783762"/>
            <a:ext cx="1243668" cy="430887"/>
            <a:chOff x="7681138" y="1840980"/>
            <a:chExt cx="1243668" cy="430887"/>
          </a:xfrm>
        </p:grpSpPr>
        <p:sp>
          <p:nvSpPr>
            <p:cNvPr id="17" name="TextBox 16">
              <a:extLst>
                <a:ext uri="{FF2B5EF4-FFF2-40B4-BE49-F238E27FC236}">
                  <a16:creationId xmlns:a16="http://schemas.microsoft.com/office/drawing/2014/main" id="{4FC1A29C-38DA-BF96-A36E-1136A2BFFE51}"/>
                </a:ext>
              </a:extLst>
            </p:cNvPr>
            <p:cNvSpPr txBox="1"/>
            <p:nvPr/>
          </p:nvSpPr>
          <p:spPr>
            <a:xfrm>
              <a:off x="7696518" y="1840980"/>
              <a:ext cx="1228288" cy="430887"/>
            </a:xfrm>
            <a:prstGeom prst="rect">
              <a:avLst/>
            </a:prstGeom>
            <a:noFill/>
          </p:spPr>
          <p:txBody>
            <a:bodyPr wrap="square" rtlCol="0">
              <a:spAutoFit/>
            </a:bodyPr>
            <a:lstStyle/>
            <a:p>
              <a:r>
                <a:rPr lang="en-US" sz="1100">
                  <a:latin typeface="Corbel" panose="020B0503020204020204" pitchFamily="34" charset="0"/>
                </a:rPr>
                <a:t>        Strongly</a:t>
              </a:r>
            </a:p>
            <a:p>
              <a:r>
                <a:rPr lang="en-US" sz="1100">
                  <a:latin typeface="Corbel" panose="020B0503020204020204" pitchFamily="34" charset="0"/>
                </a:rPr>
                <a:t>        Somewhat</a:t>
              </a:r>
            </a:p>
          </p:txBody>
        </p:sp>
        <p:sp>
          <p:nvSpPr>
            <p:cNvPr id="18" name="Rounded Rectangle 5">
              <a:extLst>
                <a:ext uri="{FF2B5EF4-FFF2-40B4-BE49-F238E27FC236}">
                  <a16:creationId xmlns:a16="http://schemas.microsoft.com/office/drawing/2014/main" id="{279E23BC-DBD3-4E21-660C-925501050AEC}"/>
                </a:ext>
              </a:extLst>
            </p:cNvPr>
            <p:cNvSpPr/>
            <p:nvPr/>
          </p:nvSpPr>
          <p:spPr>
            <a:xfrm>
              <a:off x="7681142" y="1910557"/>
              <a:ext cx="91440" cy="91440"/>
            </a:xfrm>
            <a:prstGeom prst="roundRect">
              <a:avLst/>
            </a:prstGeom>
            <a:solidFill>
              <a:srgbClr val="2F5597"/>
            </a:solidFill>
            <a:ln w="28575">
              <a:solidFill>
                <a:srgbClr val="2F5597"/>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9" name="Rounded Rectangle 6">
              <a:extLst>
                <a:ext uri="{FF2B5EF4-FFF2-40B4-BE49-F238E27FC236}">
                  <a16:creationId xmlns:a16="http://schemas.microsoft.com/office/drawing/2014/main" id="{B8697FF1-4E2B-A6F1-349E-494B00741A0B}"/>
                </a:ext>
              </a:extLst>
            </p:cNvPr>
            <p:cNvSpPr/>
            <p:nvPr/>
          </p:nvSpPr>
          <p:spPr>
            <a:xfrm>
              <a:off x="7681138" y="2095607"/>
              <a:ext cx="91440" cy="91440"/>
            </a:xfrm>
            <a:prstGeom prst="roundRect">
              <a:avLst/>
            </a:prstGeom>
            <a:solidFill>
              <a:srgbClr val="B4C7E7"/>
            </a:solidFill>
            <a:ln w="28575">
              <a:solidFill>
                <a:srgbClr val="B4C7E7"/>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0" name="Rounded Rectangle 7">
              <a:extLst>
                <a:ext uri="{FF2B5EF4-FFF2-40B4-BE49-F238E27FC236}">
                  <a16:creationId xmlns:a16="http://schemas.microsoft.com/office/drawing/2014/main" id="{D6106564-11EE-3A75-48D7-6A5D79E1A0E5}"/>
                </a:ext>
              </a:extLst>
            </p:cNvPr>
            <p:cNvSpPr/>
            <p:nvPr/>
          </p:nvSpPr>
          <p:spPr>
            <a:xfrm>
              <a:off x="7844428" y="1910554"/>
              <a:ext cx="91440" cy="91440"/>
            </a:xfrm>
            <a:prstGeom prst="roundRect">
              <a:avLst/>
            </a:prstGeom>
            <a:solidFill>
              <a:srgbClr val="C00000"/>
            </a:solidFill>
            <a:ln w="28575">
              <a:solidFill>
                <a:srgbClr val="C0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1" name="Rounded Rectangle 8">
              <a:extLst>
                <a:ext uri="{FF2B5EF4-FFF2-40B4-BE49-F238E27FC236}">
                  <a16:creationId xmlns:a16="http://schemas.microsoft.com/office/drawing/2014/main" id="{75B7E49D-C779-F9D7-ADDF-39A62374B6D6}"/>
                </a:ext>
              </a:extLst>
            </p:cNvPr>
            <p:cNvSpPr/>
            <p:nvPr/>
          </p:nvSpPr>
          <p:spPr>
            <a:xfrm>
              <a:off x="7844424" y="2095604"/>
              <a:ext cx="91440" cy="91440"/>
            </a:xfrm>
            <a:prstGeom prst="roundRect">
              <a:avLst/>
            </a:prstGeom>
            <a:solidFill>
              <a:srgbClr val="FF6161"/>
            </a:solidFill>
            <a:ln w="28575">
              <a:solidFill>
                <a:srgbClr val="FF6161"/>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
        <p:nvSpPr>
          <p:cNvPr id="2" name="TextBox 1">
            <a:extLst>
              <a:ext uri="{FF2B5EF4-FFF2-40B4-BE49-F238E27FC236}">
                <a16:creationId xmlns:a16="http://schemas.microsoft.com/office/drawing/2014/main" id="{A3858887-6A11-C4D8-A7F9-BEA938AD5721}"/>
              </a:ext>
            </a:extLst>
          </p:cNvPr>
          <p:cNvSpPr txBox="1"/>
          <p:nvPr/>
        </p:nvSpPr>
        <p:spPr>
          <a:xfrm>
            <a:off x="0" y="441524"/>
            <a:ext cx="13004799" cy="923330"/>
          </a:xfrm>
          <a:prstGeom prst="rect">
            <a:avLst/>
          </a:prstGeom>
          <a:noFill/>
        </p:spPr>
        <p:txBody>
          <a:bodyPr wrap="square" rtlCol="0">
            <a:spAutoFit/>
          </a:bodyPr>
          <a:lstStyle/>
          <a:p>
            <a:pPr algn="ctr"/>
            <a:r>
              <a:rPr lang="en-US" sz="1800">
                <a:solidFill>
                  <a:schemeClr val="bg1"/>
                </a:solidFill>
              </a:rPr>
              <a:t>After hearing more about the aid package, a majority of GOP primary voters in safe seats and a near majority of voters in battleground districts favor additional funding for only lethal military weapons.  There is a great deal of movement towards favoring the package, especially with somewhat conservative primary voters and Independent women.</a:t>
            </a:r>
          </a:p>
        </p:txBody>
      </p:sp>
      <p:graphicFrame>
        <p:nvGraphicFramePr>
          <p:cNvPr id="14" name="Table 13">
            <a:extLst>
              <a:ext uri="{FF2B5EF4-FFF2-40B4-BE49-F238E27FC236}">
                <a16:creationId xmlns:a16="http://schemas.microsoft.com/office/drawing/2014/main" id="{40607D5C-5ADD-9B28-D9CD-21DD08C33464}"/>
              </a:ext>
            </a:extLst>
          </p:cNvPr>
          <p:cNvGraphicFramePr>
            <a:graphicFrameLocks noGrp="1"/>
          </p:cNvGraphicFramePr>
          <p:nvPr>
            <p:extLst>
              <p:ext uri="{D42A27DB-BD31-4B8C-83A1-F6EECF244321}">
                <p14:modId xmlns:p14="http://schemas.microsoft.com/office/powerpoint/2010/main" val="1985732185"/>
              </p:ext>
            </p:extLst>
          </p:nvPr>
        </p:nvGraphicFramePr>
        <p:xfrm>
          <a:off x="8008699" y="2219423"/>
          <a:ext cx="4023360" cy="1327785"/>
        </p:xfrm>
        <a:graphic>
          <a:graphicData uri="http://schemas.openxmlformats.org/drawingml/2006/table">
            <a:tbl>
              <a:tblPr/>
              <a:tblGrid>
                <a:gridCol w="1097280">
                  <a:extLst>
                    <a:ext uri="{9D8B030D-6E8A-4147-A177-3AD203B41FA5}">
                      <a16:colId xmlns:a16="http://schemas.microsoft.com/office/drawing/2014/main" val="1760573479"/>
                    </a:ext>
                  </a:extLst>
                </a:gridCol>
                <a:gridCol w="731520">
                  <a:extLst>
                    <a:ext uri="{9D8B030D-6E8A-4147-A177-3AD203B41FA5}">
                      <a16:colId xmlns:a16="http://schemas.microsoft.com/office/drawing/2014/main" val="235395707"/>
                    </a:ext>
                  </a:extLst>
                </a:gridCol>
                <a:gridCol w="731520">
                  <a:extLst>
                    <a:ext uri="{9D8B030D-6E8A-4147-A177-3AD203B41FA5}">
                      <a16:colId xmlns:a16="http://schemas.microsoft.com/office/drawing/2014/main" val="4261797510"/>
                    </a:ext>
                  </a:extLst>
                </a:gridCol>
                <a:gridCol w="731520">
                  <a:extLst>
                    <a:ext uri="{9D8B030D-6E8A-4147-A177-3AD203B41FA5}">
                      <a16:colId xmlns:a16="http://schemas.microsoft.com/office/drawing/2014/main" val="1079242510"/>
                    </a:ext>
                  </a:extLst>
                </a:gridCol>
                <a:gridCol w="731520">
                  <a:extLst>
                    <a:ext uri="{9D8B030D-6E8A-4147-A177-3AD203B41FA5}">
                      <a16:colId xmlns:a16="http://schemas.microsoft.com/office/drawing/2014/main" val="3290865147"/>
                    </a:ext>
                  </a:extLst>
                </a:gridCol>
              </a:tblGrid>
              <a:tr h="0">
                <a:tc>
                  <a:txBody>
                    <a:bodyPr/>
                    <a:lstStyle/>
                    <a:p>
                      <a:pPr algn="l" fontAlgn="b"/>
                      <a:r>
                        <a:rPr lang="en-US" sz="1200" b="0" i="0" u="none" strike="noStrike">
                          <a:solidFill>
                            <a:srgbClr val="FFFFFF"/>
                          </a:solidFill>
                          <a:effectLst/>
                          <a:latin typeface="Corbel" panose="020B0503020204020204" pitchFamily="34" charset="0"/>
                        </a:rPr>
                        <a:t> </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Favor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Oppose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Don't Know </a:t>
                      </a:r>
                    </a:p>
                  </a:txBody>
                  <a:tcPr marL="9525" marR="9525" marT="9525"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w="571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Switch Toward Favor</a:t>
                      </a:r>
                    </a:p>
                  </a:txBody>
                  <a:tcPr marL="9525" marR="9525" marT="9525"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323712269"/>
                  </a:ext>
                </a:extLst>
              </a:tr>
              <a:tr h="0">
                <a:tc>
                  <a:txBody>
                    <a:bodyPr/>
                    <a:lstStyle/>
                    <a:p>
                      <a:pPr algn="l" fontAlgn="b"/>
                      <a:r>
                        <a:rPr lang="en-US" sz="1200" b="1" i="0" u="none" strike="noStrike">
                          <a:solidFill>
                            <a:srgbClr val="FFFFFF"/>
                          </a:solidFill>
                          <a:effectLst/>
                          <a:latin typeface="Corbel" panose="020B0503020204020204" pitchFamily="34" charset="0"/>
                        </a:rPr>
                        <a:t>Total</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9%</a:t>
                      </a:r>
                    </a:p>
                  </a:txBody>
                  <a:tcPr marL="9525" marR="9525" marT="9525"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26%</a:t>
                      </a:r>
                    </a:p>
                  </a:txBody>
                  <a:tcPr marL="9525" marR="9525" marT="9525"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A3838"/>
                    </a:solidFill>
                  </a:tcPr>
                </a:tc>
                <a:extLst>
                  <a:ext uri="{0D108BD9-81ED-4DB2-BD59-A6C34878D82A}">
                    <a16:rowId xmlns:a16="http://schemas.microsoft.com/office/drawing/2014/main" val="7881887"/>
                  </a:ext>
                </a:extLst>
              </a:tr>
              <a:tr h="0">
                <a:tc>
                  <a:txBody>
                    <a:bodyPr/>
                    <a:lstStyle/>
                    <a:p>
                      <a:pPr algn="l" fontAlgn="b"/>
                      <a:r>
                        <a:rPr lang="en-US" sz="1200" b="0" i="0" u="none" strike="noStrike">
                          <a:solidFill>
                            <a:srgbClr val="000000"/>
                          </a:solidFill>
                          <a:effectLst/>
                          <a:latin typeface="Corbel" panose="020B0503020204020204" pitchFamily="34" charset="0"/>
                        </a:rPr>
                        <a:t>Lib./Mod.</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a:t>
                      </a:r>
                    </a:p>
                  </a:txBody>
                  <a:tcPr marL="9525" marR="9525" marT="9525"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20%</a:t>
                      </a:r>
                    </a:p>
                  </a:txBody>
                  <a:tcPr marL="9525" marR="9525" marT="9525"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615829115"/>
                  </a:ext>
                </a:extLst>
              </a:tr>
              <a:tr h="0">
                <a:tc>
                  <a:txBody>
                    <a:bodyPr/>
                    <a:lstStyle/>
                    <a:p>
                      <a:pPr algn="l" fontAlgn="b"/>
                      <a:r>
                        <a:rPr lang="en-US" sz="1200" b="0" i="0" u="none" strike="noStrike">
                          <a:solidFill>
                            <a:srgbClr val="000000"/>
                          </a:solidFill>
                          <a:effectLst/>
                          <a:latin typeface="Corbel" panose="020B0503020204020204" pitchFamily="34" charset="0"/>
                        </a:rPr>
                        <a:t>Somewhat Cons.</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11%</a:t>
                      </a:r>
                    </a:p>
                  </a:txBody>
                  <a:tcPr marL="9525" marR="9525" marT="9525"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32%</a:t>
                      </a:r>
                    </a:p>
                  </a:txBody>
                  <a:tcPr marL="9525" marR="9525" marT="9525"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758515715"/>
                  </a:ext>
                </a:extLst>
              </a:tr>
              <a:tr h="0">
                <a:tc>
                  <a:txBody>
                    <a:bodyPr/>
                    <a:lstStyle/>
                    <a:p>
                      <a:pPr algn="l" fontAlgn="b"/>
                      <a:r>
                        <a:rPr lang="en-US" sz="1200" b="0" i="0" u="none" strike="noStrike">
                          <a:solidFill>
                            <a:srgbClr val="000000"/>
                          </a:solidFill>
                          <a:effectLst/>
                          <a:latin typeface="Corbel" panose="020B0503020204020204" pitchFamily="34" charset="0"/>
                        </a:rPr>
                        <a:t>Very Cons.</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9%</a:t>
                      </a:r>
                    </a:p>
                  </a:txBody>
                  <a:tcPr marL="9525" marR="9525" marT="9525"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24%</a:t>
                      </a:r>
                    </a:p>
                  </a:txBody>
                  <a:tcPr marL="9525" marR="9525" marT="9525"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3025197041"/>
                  </a:ext>
                </a:extLst>
              </a:tr>
            </a:tbl>
          </a:graphicData>
        </a:graphic>
      </p:graphicFrame>
      <p:sp>
        <p:nvSpPr>
          <p:cNvPr id="13" name="Oval 12">
            <a:extLst>
              <a:ext uri="{FF2B5EF4-FFF2-40B4-BE49-F238E27FC236}">
                <a16:creationId xmlns:a16="http://schemas.microsoft.com/office/drawing/2014/main" id="{3A3D0D05-B9B5-08F6-2898-89B17CE1E73E}"/>
              </a:ext>
            </a:extLst>
          </p:cNvPr>
          <p:cNvSpPr/>
          <p:nvPr/>
        </p:nvSpPr>
        <p:spPr>
          <a:xfrm>
            <a:off x="11435508" y="3171357"/>
            <a:ext cx="431373" cy="194841"/>
          </a:xfrm>
          <a:prstGeom prst="ellipse">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aphicFrame>
        <p:nvGraphicFramePr>
          <p:cNvPr id="10" name="Table 9">
            <a:extLst>
              <a:ext uri="{FF2B5EF4-FFF2-40B4-BE49-F238E27FC236}">
                <a16:creationId xmlns:a16="http://schemas.microsoft.com/office/drawing/2014/main" id="{9299A199-9769-57F2-A9D0-EE70FFC28DF5}"/>
              </a:ext>
            </a:extLst>
          </p:cNvPr>
          <p:cNvGraphicFramePr>
            <a:graphicFrameLocks noGrp="1"/>
          </p:cNvGraphicFramePr>
          <p:nvPr>
            <p:extLst>
              <p:ext uri="{D42A27DB-BD31-4B8C-83A1-F6EECF244321}">
                <p14:modId xmlns:p14="http://schemas.microsoft.com/office/powerpoint/2010/main" val="3163051733"/>
              </p:ext>
            </p:extLst>
          </p:nvPr>
        </p:nvGraphicFramePr>
        <p:xfrm>
          <a:off x="8008699" y="4031772"/>
          <a:ext cx="4023360" cy="1879600"/>
        </p:xfrm>
        <a:graphic>
          <a:graphicData uri="http://schemas.openxmlformats.org/drawingml/2006/table">
            <a:tbl>
              <a:tblPr/>
              <a:tblGrid>
                <a:gridCol w="1097280">
                  <a:extLst>
                    <a:ext uri="{9D8B030D-6E8A-4147-A177-3AD203B41FA5}">
                      <a16:colId xmlns:a16="http://schemas.microsoft.com/office/drawing/2014/main" val="2561854278"/>
                    </a:ext>
                  </a:extLst>
                </a:gridCol>
                <a:gridCol w="731520">
                  <a:extLst>
                    <a:ext uri="{9D8B030D-6E8A-4147-A177-3AD203B41FA5}">
                      <a16:colId xmlns:a16="http://schemas.microsoft.com/office/drawing/2014/main" val="2678987804"/>
                    </a:ext>
                  </a:extLst>
                </a:gridCol>
                <a:gridCol w="731520">
                  <a:extLst>
                    <a:ext uri="{9D8B030D-6E8A-4147-A177-3AD203B41FA5}">
                      <a16:colId xmlns:a16="http://schemas.microsoft.com/office/drawing/2014/main" val="2671338836"/>
                    </a:ext>
                  </a:extLst>
                </a:gridCol>
                <a:gridCol w="731520">
                  <a:extLst>
                    <a:ext uri="{9D8B030D-6E8A-4147-A177-3AD203B41FA5}">
                      <a16:colId xmlns:a16="http://schemas.microsoft.com/office/drawing/2014/main" val="2931696408"/>
                    </a:ext>
                  </a:extLst>
                </a:gridCol>
                <a:gridCol w="731520">
                  <a:extLst>
                    <a:ext uri="{9D8B030D-6E8A-4147-A177-3AD203B41FA5}">
                      <a16:colId xmlns:a16="http://schemas.microsoft.com/office/drawing/2014/main" val="3466076056"/>
                    </a:ext>
                  </a:extLst>
                </a:gridCol>
              </a:tblGrid>
              <a:tr h="0">
                <a:tc>
                  <a:txBody>
                    <a:bodyPr/>
                    <a:lstStyle/>
                    <a:p>
                      <a:pPr algn="l" fontAlgn="b"/>
                      <a:r>
                        <a:rPr lang="en-US" sz="1200" b="0" i="0" u="none" strike="noStrike">
                          <a:solidFill>
                            <a:srgbClr val="FFFFFF"/>
                          </a:solidFill>
                          <a:effectLst/>
                          <a:latin typeface="Corbel" panose="020B0503020204020204" pitchFamily="34" charset="0"/>
                        </a:rPr>
                        <a:t> </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Favor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Oppose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Don't Know </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Switch Toward Favor</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extLst>
                  <a:ext uri="{0D108BD9-81ED-4DB2-BD59-A6C34878D82A}">
                    <a16:rowId xmlns:a16="http://schemas.microsoft.com/office/drawing/2014/main" val="1161280651"/>
                  </a:ext>
                </a:extLst>
              </a:tr>
              <a:tr h="0">
                <a:tc>
                  <a:txBody>
                    <a:bodyPr/>
                    <a:lstStyle/>
                    <a:p>
                      <a:pPr algn="l" fontAlgn="b"/>
                      <a:r>
                        <a:rPr lang="en-US" sz="1200" b="1" i="0" u="none" strike="noStrike">
                          <a:solidFill>
                            <a:srgbClr val="FFFFFF"/>
                          </a:solidFill>
                          <a:effectLst/>
                          <a:latin typeface="Corbel" panose="020B0503020204020204" pitchFamily="34" charset="0"/>
                        </a:rPr>
                        <a:t>Total</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49%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10%</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27%</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extLst>
                  <a:ext uri="{0D108BD9-81ED-4DB2-BD59-A6C34878D82A}">
                    <a16:rowId xmlns:a16="http://schemas.microsoft.com/office/drawing/2014/main" val="859766312"/>
                  </a:ext>
                </a:extLst>
              </a:tr>
              <a:tr h="0">
                <a:tc>
                  <a:txBody>
                    <a:bodyPr/>
                    <a:lstStyle/>
                    <a:p>
                      <a:pPr algn="l" fontAlgn="b"/>
                      <a:r>
                        <a:rPr lang="en-US" sz="1200" b="0" i="0" u="none" strike="noStrike">
                          <a:solidFill>
                            <a:srgbClr val="000000"/>
                          </a:solidFill>
                          <a:effectLst/>
                          <a:latin typeface="Corbel" panose="020B0503020204020204" pitchFamily="34" charset="0"/>
                        </a:rPr>
                        <a:t>18-34</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12%</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28%</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00108548"/>
                  </a:ext>
                </a:extLst>
              </a:tr>
              <a:tr h="0">
                <a:tc>
                  <a:txBody>
                    <a:bodyPr/>
                    <a:lstStyle/>
                    <a:p>
                      <a:pPr algn="l" fontAlgn="b"/>
                      <a:r>
                        <a:rPr lang="en-US" sz="1200" b="0" i="0" u="none" strike="noStrike">
                          <a:solidFill>
                            <a:srgbClr val="000000"/>
                          </a:solidFill>
                          <a:effectLst/>
                          <a:latin typeface="Corbel" panose="020B0503020204020204" pitchFamily="34" charset="0"/>
                        </a:rPr>
                        <a:t>35-49</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12%</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30%</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1593120181"/>
                  </a:ext>
                </a:extLst>
              </a:tr>
              <a:tr h="0">
                <a:tc>
                  <a:txBody>
                    <a:bodyPr/>
                    <a:lstStyle/>
                    <a:p>
                      <a:pPr algn="l" fontAlgn="b"/>
                      <a:r>
                        <a:rPr lang="en-US" sz="1200" b="0" i="0" u="none" strike="noStrike">
                          <a:solidFill>
                            <a:srgbClr val="000000"/>
                          </a:solidFill>
                          <a:effectLst/>
                          <a:latin typeface="Corbel" panose="020B0503020204020204" pitchFamily="34" charset="0"/>
                        </a:rPr>
                        <a:t>50-64</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12%</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27%</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936740400"/>
                  </a:ext>
                </a:extLst>
              </a:tr>
              <a:tr h="0">
                <a:tc>
                  <a:txBody>
                    <a:bodyPr/>
                    <a:lstStyle/>
                    <a:p>
                      <a:pPr algn="l" fontAlgn="b"/>
                      <a:r>
                        <a:rPr lang="en-US" sz="1200" b="0" i="0" u="none" strike="noStrike">
                          <a:solidFill>
                            <a:srgbClr val="000000"/>
                          </a:solidFill>
                          <a:effectLst/>
                          <a:latin typeface="Corbel" panose="020B0503020204020204" pitchFamily="34" charset="0"/>
                        </a:rPr>
                        <a:t>65 And Over</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65%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6%</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23%</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26637658"/>
                  </a:ext>
                </a:extLst>
              </a:tr>
              <a:tr h="0">
                <a:tc>
                  <a:txBody>
                    <a:bodyPr/>
                    <a:lstStyle/>
                    <a:p>
                      <a:pPr algn="l" fontAlgn="b"/>
                      <a:r>
                        <a:rPr lang="en-US" sz="1200" b="0" i="0" u="none" strike="noStrike">
                          <a:solidFill>
                            <a:srgbClr val="000000"/>
                          </a:solidFill>
                          <a:effectLst/>
                          <a:latin typeface="Corbel" panose="020B0503020204020204" pitchFamily="34" charset="0"/>
                        </a:rPr>
                        <a:t>IND Men</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5%</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20%</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397922820"/>
                  </a:ext>
                </a:extLst>
              </a:tr>
              <a:tr h="0">
                <a:tc>
                  <a:txBody>
                    <a:bodyPr/>
                    <a:lstStyle/>
                    <a:p>
                      <a:pPr algn="l" fontAlgn="b"/>
                      <a:r>
                        <a:rPr lang="en-US" sz="1200" b="0" i="0" u="none" strike="noStrike">
                          <a:solidFill>
                            <a:srgbClr val="000000"/>
                          </a:solidFill>
                          <a:effectLst/>
                          <a:latin typeface="Corbel" panose="020B0503020204020204" pitchFamily="34" charset="0"/>
                        </a:rPr>
                        <a:t>IND Women</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18%</a:t>
                      </a:r>
                    </a:p>
                  </a:txBody>
                  <a:tcPr marL="6350" marR="6350" marT="6350" marB="0" anchor="b">
                    <a:lnL w="6350" cap="flat" cmpd="sng" algn="ctr">
                      <a:solidFill>
                        <a:srgbClr val="000000"/>
                      </a:solidFill>
                      <a:prstDash val="solid"/>
                      <a:round/>
                      <a:headEnd type="none" w="med" len="med"/>
                      <a:tailEnd type="none" w="med" len="med"/>
                    </a:lnL>
                    <a:lnR w="57150" cap="flat" cmpd="sng" algn="ctr">
                      <a:solidFill>
                        <a:schemeClr val="bg1">
                          <a:lumMod val="65000"/>
                        </a:schemeClr>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30%</a:t>
                      </a:r>
                    </a:p>
                  </a:txBody>
                  <a:tcPr marL="6350" marR="6350" marT="6350" marB="0" anchor="b">
                    <a:lnL w="57150" cap="flat" cmpd="sng" algn="ctr">
                      <a:solidFill>
                        <a:schemeClr val="bg1">
                          <a:lumMod val="65000"/>
                        </a:schemeClr>
                      </a:solidFill>
                      <a:prstDash val="solid"/>
                      <a:round/>
                      <a:headEnd type="none" w="med" len="med"/>
                      <a:tailEnd type="none" w="med" len="med"/>
                    </a:lnL>
                    <a:lnR w="57150" cap="flat" cmpd="sng" algn="ctr">
                      <a:no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2368160299"/>
                  </a:ext>
                </a:extLst>
              </a:tr>
            </a:tbl>
          </a:graphicData>
        </a:graphic>
      </p:graphicFrame>
      <p:sp>
        <p:nvSpPr>
          <p:cNvPr id="15" name="Oval 14">
            <a:extLst>
              <a:ext uri="{FF2B5EF4-FFF2-40B4-BE49-F238E27FC236}">
                <a16:creationId xmlns:a16="http://schemas.microsoft.com/office/drawing/2014/main" id="{E9C7EC3F-B44A-0FD3-C72E-951691E2A89C}"/>
              </a:ext>
            </a:extLst>
          </p:cNvPr>
          <p:cNvSpPr/>
          <p:nvPr/>
        </p:nvSpPr>
        <p:spPr>
          <a:xfrm>
            <a:off x="11419617" y="5737609"/>
            <a:ext cx="447264" cy="179406"/>
          </a:xfrm>
          <a:prstGeom prst="ellipse">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5" name="TextBox 4">
            <a:extLst>
              <a:ext uri="{FF2B5EF4-FFF2-40B4-BE49-F238E27FC236}">
                <a16:creationId xmlns:a16="http://schemas.microsoft.com/office/drawing/2014/main" id="{C6DD2701-2A71-F5A9-525F-C0E32CCB3580}"/>
              </a:ext>
            </a:extLst>
          </p:cNvPr>
          <p:cNvSpPr txBox="1"/>
          <p:nvPr/>
        </p:nvSpPr>
        <p:spPr>
          <a:xfrm>
            <a:off x="0" y="1566424"/>
            <a:ext cx="2564606" cy="338554"/>
          </a:xfrm>
          <a:prstGeom prst="rect">
            <a:avLst/>
          </a:prstGeom>
          <a:noFill/>
        </p:spPr>
        <p:txBody>
          <a:bodyPr wrap="square">
            <a:spAutoFit/>
          </a:bodyPr>
          <a:lstStyle/>
          <a:p>
            <a:r>
              <a:rPr lang="en-US" sz="1600" b="1" i="1">
                <a:effectLst/>
                <a:latin typeface="Corbel" panose="020B0503020204020204" pitchFamily="34" charset="0"/>
                <a:ea typeface="Calibri" panose="020F0502020204030204" pitchFamily="34" charset="0"/>
                <a:cs typeface="Times New Roman" panose="02020603050405020304" pitchFamily="18" charset="0"/>
              </a:rPr>
              <a:t>Safe GOP Primary Voters</a:t>
            </a:r>
            <a:endParaRPr lang="en-US" sz="1600" b="1" i="1">
              <a:latin typeface="Corbel" panose="020B0503020204020204" pitchFamily="34" charset="0"/>
            </a:endParaRPr>
          </a:p>
        </p:txBody>
      </p:sp>
    </p:spTree>
    <p:extLst>
      <p:ext uri="{BB962C8B-B14F-4D97-AF65-F5344CB8AC3E}">
        <p14:creationId xmlns:p14="http://schemas.microsoft.com/office/powerpoint/2010/main" val="265008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C5DEF-3565-7AD3-1D10-3D70842D12F3}"/>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D8D7A47E-5F11-71D7-3BC7-B8C697356D64}"/>
              </a:ext>
            </a:extLst>
          </p:cNvPr>
          <p:cNvSpPr txBox="1"/>
          <p:nvPr/>
        </p:nvSpPr>
        <p:spPr>
          <a:xfrm>
            <a:off x="7515" y="0"/>
            <a:ext cx="12997285" cy="353943"/>
          </a:xfrm>
          <a:prstGeom prst="rect">
            <a:avLst/>
          </a:prstGeom>
          <a:noFill/>
        </p:spPr>
        <p:txBody>
          <a:bodyPr wrap="square" rtlCol="0">
            <a:spAutoFit/>
          </a:bodyPr>
          <a:lstStyle/>
          <a:p>
            <a:pPr algn="ctr"/>
            <a:r>
              <a:rPr lang="en-US" sz="1680" b="1">
                <a:solidFill>
                  <a:schemeClr val="bg1"/>
                </a:solidFill>
                <a:latin typeface="Corbel" panose="020B0503020204020204" pitchFamily="34" charset="0"/>
              </a:rPr>
              <a:t>AMERICAN NATIONAL SECURITY</a:t>
            </a:r>
          </a:p>
        </p:txBody>
      </p:sp>
      <p:sp>
        <p:nvSpPr>
          <p:cNvPr id="3" name="TextBox 2">
            <a:extLst>
              <a:ext uri="{FF2B5EF4-FFF2-40B4-BE49-F238E27FC236}">
                <a16:creationId xmlns:a16="http://schemas.microsoft.com/office/drawing/2014/main" id="{814260A8-5364-097F-EE3C-F3A83F9293F4}"/>
              </a:ext>
            </a:extLst>
          </p:cNvPr>
          <p:cNvSpPr txBox="1"/>
          <p:nvPr/>
        </p:nvSpPr>
        <p:spPr>
          <a:xfrm>
            <a:off x="801789" y="7038201"/>
            <a:ext cx="10620509" cy="276999"/>
          </a:xfrm>
          <a:prstGeom prst="rect">
            <a:avLst/>
          </a:prstGeom>
          <a:noFill/>
        </p:spPr>
        <p:txBody>
          <a:bodyPr wrap="square">
            <a:spAutoFit/>
          </a:bodyPr>
          <a:lstStyle/>
          <a:p>
            <a:r>
              <a:rPr lang="en-US" sz="1200" i="1">
                <a:latin typeface="Corbel" panose="020B0503020204020204" pitchFamily="34" charset="0"/>
              </a:rPr>
              <a:t>Do you agree or disagree with the following statement:  Providing additional funding for lethal military weapons to Ukraine is good for America’s national security. </a:t>
            </a:r>
          </a:p>
        </p:txBody>
      </p:sp>
      <p:sp>
        <p:nvSpPr>
          <p:cNvPr id="4" name="TextBox 3">
            <a:extLst>
              <a:ext uri="{FF2B5EF4-FFF2-40B4-BE49-F238E27FC236}">
                <a16:creationId xmlns:a16="http://schemas.microsoft.com/office/drawing/2014/main" id="{1D0DD652-33C4-83F2-C315-EA3E9EBE9E33}"/>
              </a:ext>
            </a:extLst>
          </p:cNvPr>
          <p:cNvSpPr txBox="1"/>
          <p:nvPr/>
        </p:nvSpPr>
        <p:spPr>
          <a:xfrm>
            <a:off x="0" y="3999207"/>
            <a:ext cx="1603578" cy="338554"/>
          </a:xfrm>
          <a:prstGeom prst="rect">
            <a:avLst/>
          </a:prstGeom>
          <a:noFill/>
        </p:spPr>
        <p:txBody>
          <a:bodyPr wrap="square">
            <a:spAutoFit/>
          </a:bodyPr>
          <a:lstStyle/>
          <a:p>
            <a:r>
              <a:rPr lang="en-US" sz="1600" b="1" i="1">
                <a:latin typeface="Corbel" panose="020B0503020204020204" pitchFamily="34" charset="0"/>
              </a:rPr>
              <a:t>Battleground</a:t>
            </a:r>
          </a:p>
        </p:txBody>
      </p:sp>
      <p:cxnSp>
        <p:nvCxnSpPr>
          <p:cNvPr id="6" name="Straight Arrow Connector 5">
            <a:extLst>
              <a:ext uri="{FF2B5EF4-FFF2-40B4-BE49-F238E27FC236}">
                <a16:creationId xmlns:a16="http://schemas.microsoft.com/office/drawing/2014/main" id="{82EA9FF5-233A-5DB1-F377-F69025C14370}"/>
              </a:ext>
            </a:extLst>
          </p:cNvPr>
          <p:cNvCxnSpPr>
            <a:cxnSpLocks/>
          </p:cNvCxnSpPr>
          <p:nvPr/>
        </p:nvCxnSpPr>
        <p:spPr>
          <a:xfrm flipV="1">
            <a:off x="26089" y="3999206"/>
            <a:ext cx="3284582" cy="1"/>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2" name="Chart 1">
            <a:extLst>
              <a:ext uri="{FF2B5EF4-FFF2-40B4-BE49-F238E27FC236}">
                <a16:creationId xmlns:a16="http://schemas.microsoft.com/office/drawing/2014/main" id="{AEE98527-CA17-4BD7-B28A-7F1E803E7D57}"/>
              </a:ext>
            </a:extLst>
          </p:cNvPr>
          <p:cNvGraphicFramePr>
            <a:graphicFrameLocks/>
          </p:cNvGraphicFramePr>
          <p:nvPr>
            <p:extLst>
              <p:ext uri="{D42A27DB-BD31-4B8C-83A1-F6EECF244321}">
                <p14:modId xmlns:p14="http://schemas.microsoft.com/office/powerpoint/2010/main" val="3386865484"/>
              </p:ext>
            </p:extLst>
          </p:nvPr>
        </p:nvGraphicFramePr>
        <p:xfrm>
          <a:off x="0" y="1663905"/>
          <a:ext cx="5998866" cy="5101487"/>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a:extLst>
              <a:ext uri="{FF2B5EF4-FFF2-40B4-BE49-F238E27FC236}">
                <a16:creationId xmlns:a16="http://schemas.microsoft.com/office/drawing/2014/main" id="{D0D87200-5081-42E3-5192-938D0A2D1559}"/>
              </a:ext>
            </a:extLst>
          </p:cNvPr>
          <p:cNvGrpSpPr/>
          <p:nvPr/>
        </p:nvGrpSpPr>
        <p:grpSpPr>
          <a:xfrm>
            <a:off x="3387006" y="3783762"/>
            <a:ext cx="1243668" cy="430887"/>
            <a:chOff x="7681138" y="1840980"/>
            <a:chExt cx="1243668" cy="430887"/>
          </a:xfrm>
        </p:grpSpPr>
        <p:sp>
          <p:nvSpPr>
            <p:cNvPr id="9" name="TextBox 8">
              <a:extLst>
                <a:ext uri="{FF2B5EF4-FFF2-40B4-BE49-F238E27FC236}">
                  <a16:creationId xmlns:a16="http://schemas.microsoft.com/office/drawing/2014/main" id="{65ACE4C8-061E-DD68-4D40-8A2EA4F8D965}"/>
                </a:ext>
              </a:extLst>
            </p:cNvPr>
            <p:cNvSpPr txBox="1"/>
            <p:nvPr/>
          </p:nvSpPr>
          <p:spPr>
            <a:xfrm>
              <a:off x="7696518" y="1840980"/>
              <a:ext cx="1228288" cy="430887"/>
            </a:xfrm>
            <a:prstGeom prst="rect">
              <a:avLst/>
            </a:prstGeom>
            <a:noFill/>
          </p:spPr>
          <p:txBody>
            <a:bodyPr wrap="square" rtlCol="0">
              <a:spAutoFit/>
            </a:bodyPr>
            <a:lstStyle/>
            <a:p>
              <a:r>
                <a:rPr lang="en-US" sz="1100">
                  <a:latin typeface="Corbel" panose="020B0503020204020204" pitchFamily="34" charset="0"/>
                </a:rPr>
                <a:t>        Strongly</a:t>
              </a:r>
            </a:p>
            <a:p>
              <a:r>
                <a:rPr lang="en-US" sz="1100">
                  <a:latin typeface="Corbel" panose="020B0503020204020204" pitchFamily="34" charset="0"/>
                </a:rPr>
                <a:t>        Somewhat</a:t>
              </a:r>
            </a:p>
          </p:txBody>
        </p:sp>
        <p:sp>
          <p:nvSpPr>
            <p:cNvPr id="10" name="Rounded Rectangle 5">
              <a:extLst>
                <a:ext uri="{FF2B5EF4-FFF2-40B4-BE49-F238E27FC236}">
                  <a16:creationId xmlns:a16="http://schemas.microsoft.com/office/drawing/2014/main" id="{B79D11DB-6759-B9C6-6FD4-3A6FA8F6B757}"/>
                </a:ext>
              </a:extLst>
            </p:cNvPr>
            <p:cNvSpPr/>
            <p:nvPr/>
          </p:nvSpPr>
          <p:spPr>
            <a:xfrm>
              <a:off x="7681142" y="1910557"/>
              <a:ext cx="91440" cy="91440"/>
            </a:xfrm>
            <a:prstGeom prst="roundRect">
              <a:avLst/>
            </a:prstGeom>
            <a:solidFill>
              <a:srgbClr val="2F5597"/>
            </a:solidFill>
            <a:ln w="28575">
              <a:solidFill>
                <a:srgbClr val="2F5597"/>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2" name="Rounded Rectangle 6">
              <a:extLst>
                <a:ext uri="{FF2B5EF4-FFF2-40B4-BE49-F238E27FC236}">
                  <a16:creationId xmlns:a16="http://schemas.microsoft.com/office/drawing/2014/main" id="{D9EDD2E6-055B-ED1F-1DBC-C515768097B6}"/>
                </a:ext>
              </a:extLst>
            </p:cNvPr>
            <p:cNvSpPr/>
            <p:nvPr/>
          </p:nvSpPr>
          <p:spPr>
            <a:xfrm>
              <a:off x="7681138" y="2095607"/>
              <a:ext cx="91440" cy="91440"/>
            </a:xfrm>
            <a:prstGeom prst="roundRect">
              <a:avLst/>
            </a:prstGeom>
            <a:solidFill>
              <a:srgbClr val="B4C7E7"/>
            </a:solidFill>
            <a:ln w="28575">
              <a:solidFill>
                <a:srgbClr val="B4C7E7"/>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3" name="Rounded Rectangle 7">
              <a:extLst>
                <a:ext uri="{FF2B5EF4-FFF2-40B4-BE49-F238E27FC236}">
                  <a16:creationId xmlns:a16="http://schemas.microsoft.com/office/drawing/2014/main" id="{922A26ED-5EB7-51FA-FBBE-8F995822BBB2}"/>
                </a:ext>
              </a:extLst>
            </p:cNvPr>
            <p:cNvSpPr/>
            <p:nvPr/>
          </p:nvSpPr>
          <p:spPr>
            <a:xfrm>
              <a:off x="7844428" y="1910554"/>
              <a:ext cx="91440" cy="91440"/>
            </a:xfrm>
            <a:prstGeom prst="roundRect">
              <a:avLst/>
            </a:prstGeom>
            <a:solidFill>
              <a:srgbClr val="C00000"/>
            </a:solidFill>
            <a:ln w="28575">
              <a:solidFill>
                <a:srgbClr val="C0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4" name="Rounded Rectangle 8">
              <a:extLst>
                <a:ext uri="{FF2B5EF4-FFF2-40B4-BE49-F238E27FC236}">
                  <a16:creationId xmlns:a16="http://schemas.microsoft.com/office/drawing/2014/main" id="{E3796683-7980-3DEB-4ED2-60DE7A1E016C}"/>
                </a:ext>
              </a:extLst>
            </p:cNvPr>
            <p:cNvSpPr/>
            <p:nvPr/>
          </p:nvSpPr>
          <p:spPr>
            <a:xfrm>
              <a:off x="7844424" y="2095604"/>
              <a:ext cx="91440" cy="91440"/>
            </a:xfrm>
            <a:prstGeom prst="roundRect">
              <a:avLst/>
            </a:prstGeom>
            <a:solidFill>
              <a:srgbClr val="FF6161"/>
            </a:solidFill>
            <a:ln w="28575">
              <a:solidFill>
                <a:srgbClr val="FF6161"/>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graphicFrame>
        <p:nvGraphicFramePr>
          <p:cNvPr id="15" name="Table 14">
            <a:extLst>
              <a:ext uri="{FF2B5EF4-FFF2-40B4-BE49-F238E27FC236}">
                <a16:creationId xmlns:a16="http://schemas.microsoft.com/office/drawing/2014/main" id="{C515A835-ABED-01D0-9A12-B584847D56CB}"/>
              </a:ext>
            </a:extLst>
          </p:cNvPr>
          <p:cNvGraphicFramePr>
            <a:graphicFrameLocks noGrp="1"/>
          </p:cNvGraphicFramePr>
          <p:nvPr>
            <p:extLst>
              <p:ext uri="{D42A27DB-BD31-4B8C-83A1-F6EECF244321}">
                <p14:modId xmlns:p14="http://schemas.microsoft.com/office/powerpoint/2010/main" val="3035668523"/>
              </p:ext>
            </p:extLst>
          </p:nvPr>
        </p:nvGraphicFramePr>
        <p:xfrm>
          <a:off x="8918262" y="2308290"/>
          <a:ext cx="2924454" cy="1144905"/>
        </p:xfrm>
        <a:graphic>
          <a:graphicData uri="http://schemas.openxmlformats.org/drawingml/2006/table">
            <a:tbl>
              <a:tblPr/>
              <a:tblGrid>
                <a:gridCol w="1097280">
                  <a:extLst>
                    <a:ext uri="{9D8B030D-6E8A-4147-A177-3AD203B41FA5}">
                      <a16:colId xmlns:a16="http://schemas.microsoft.com/office/drawing/2014/main" val="410475612"/>
                    </a:ext>
                  </a:extLst>
                </a:gridCol>
                <a:gridCol w="609058">
                  <a:extLst>
                    <a:ext uri="{9D8B030D-6E8A-4147-A177-3AD203B41FA5}">
                      <a16:colId xmlns:a16="http://schemas.microsoft.com/office/drawing/2014/main" val="53616621"/>
                    </a:ext>
                  </a:extLst>
                </a:gridCol>
                <a:gridCol w="609058">
                  <a:extLst>
                    <a:ext uri="{9D8B030D-6E8A-4147-A177-3AD203B41FA5}">
                      <a16:colId xmlns:a16="http://schemas.microsoft.com/office/drawing/2014/main" val="917045635"/>
                    </a:ext>
                  </a:extLst>
                </a:gridCol>
                <a:gridCol w="609058">
                  <a:extLst>
                    <a:ext uri="{9D8B030D-6E8A-4147-A177-3AD203B41FA5}">
                      <a16:colId xmlns:a16="http://schemas.microsoft.com/office/drawing/2014/main" val="2801085817"/>
                    </a:ext>
                  </a:extLst>
                </a:gridCol>
              </a:tblGrid>
              <a:tr h="0">
                <a:tc>
                  <a:txBody>
                    <a:bodyPr/>
                    <a:lstStyle/>
                    <a:p>
                      <a:pPr algn="l" fontAlgn="b"/>
                      <a:r>
                        <a:rPr lang="en-US" sz="1200" b="0" i="0" u="none" strike="noStrike">
                          <a:solidFill>
                            <a:srgbClr val="FFFFFF"/>
                          </a:solidFill>
                          <a:effectLst/>
                          <a:latin typeface="Corbel" panose="020B0503020204020204" pitchFamily="34" charset="0"/>
                        </a:rPr>
                        <a:t> </a:t>
                      </a:r>
                    </a:p>
                  </a:txBody>
                  <a:tcPr marL="9525" marR="9525" marT="952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Agree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Disagree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C00000"/>
                    </a:solidFill>
                  </a:tcPr>
                </a:tc>
                <a:tc>
                  <a:txBody>
                    <a:bodyPr/>
                    <a:lstStyle/>
                    <a:p>
                      <a:pPr algn="ctr" fontAlgn="b"/>
                      <a:r>
                        <a:rPr lang="en-US" sz="1200" b="0" i="0" u="none" strike="noStrike">
                          <a:solidFill>
                            <a:srgbClr val="FFFFFF"/>
                          </a:solidFill>
                          <a:effectLst/>
                          <a:latin typeface="Corbel" panose="020B0503020204020204" pitchFamily="34" charset="0"/>
                        </a:rPr>
                        <a:t>Don't Know </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51792844"/>
                  </a:ext>
                </a:extLst>
              </a:tr>
              <a:tr h="0">
                <a:tc>
                  <a:txBody>
                    <a:bodyPr/>
                    <a:lstStyle/>
                    <a:p>
                      <a:pPr algn="l" fontAlgn="b"/>
                      <a:r>
                        <a:rPr lang="en-US" sz="1200" b="1" i="0" u="none" strike="noStrike">
                          <a:solidFill>
                            <a:srgbClr val="FFFFFF"/>
                          </a:solidFill>
                          <a:effectLst/>
                          <a:latin typeface="Corbel" panose="020B0503020204020204" pitchFamily="34" charset="0"/>
                        </a:rPr>
                        <a:t>Total</a:t>
                      </a:r>
                    </a:p>
                  </a:txBody>
                  <a:tcPr marL="9525" marR="9525" marT="952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3A3838"/>
                    </a:solidFill>
                  </a:tcPr>
                </a:tc>
                <a:tc>
                  <a:txBody>
                    <a:bodyPr/>
                    <a:lstStyle/>
                    <a:p>
                      <a:pPr algn="ctr" fontAlgn="b"/>
                      <a:r>
                        <a:rPr lang="en-US" sz="1200" b="1" i="0" u="none" strike="noStrike">
                          <a:solidFill>
                            <a:srgbClr val="FFFFFF"/>
                          </a:solidFill>
                          <a:effectLst/>
                          <a:latin typeface="Corbel" panose="020B0503020204020204" pitchFamily="34" charset="0"/>
                        </a:rPr>
                        <a:t>6%</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3A3838"/>
                    </a:solidFill>
                  </a:tcPr>
                </a:tc>
                <a:extLst>
                  <a:ext uri="{0D108BD9-81ED-4DB2-BD59-A6C34878D82A}">
                    <a16:rowId xmlns:a16="http://schemas.microsoft.com/office/drawing/2014/main" val="2410015064"/>
                  </a:ext>
                </a:extLst>
              </a:tr>
              <a:tr h="0">
                <a:tc>
                  <a:txBody>
                    <a:bodyPr/>
                    <a:lstStyle/>
                    <a:p>
                      <a:pPr algn="l" fontAlgn="b"/>
                      <a:r>
                        <a:rPr lang="en-US" sz="1200" b="0" i="0" u="none" strike="noStrike">
                          <a:solidFill>
                            <a:srgbClr val="000000"/>
                          </a:solidFill>
                          <a:effectLst/>
                          <a:latin typeface="Corbel" panose="020B0503020204020204" pitchFamily="34" charset="0"/>
                        </a:rPr>
                        <a:t>Lib./Mod.</a:t>
                      </a:r>
                    </a:p>
                  </a:txBody>
                  <a:tcPr marL="9525" marR="9525" marT="952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2%</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390016938"/>
                  </a:ext>
                </a:extLst>
              </a:tr>
              <a:tr h="0">
                <a:tc>
                  <a:txBody>
                    <a:bodyPr/>
                    <a:lstStyle/>
                    <a:p>
                      <a:pPr algn="l" fontAlgn="b"/>
                      <a:r>
                        <a:rPr lang="en-US" sz="1200" b="0" i="0" u="none" strike="noStrike">
                          <a:solidFill>
                            <a:srgbClr val="000000"/>
                          </a:solidFill>
                          <a:effectLst/>
                          <a:latin typeface="Corbel" panose="020B0503020204020204" pitchFamily="34" charset="0"/>
                        </a:rPr>
                        <a:t>Somewhat Cons.</a:t>
                      </a:r>
                    </a:p>
                  </a:txBody>
                  <a:tcPr marL="9525" marR="9525" marT="952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5%</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1286359127"/>
                  </a:ext>
                </a:extLst>
              </a:tr>
              <a:tr h="0">
                <a:tc>
                  <a:txBody>
                    <a:bodyPr/>
                    <a:lstStyle/>
                    <a:p>
                      <a:pPr algn="l" fontAlgn="b"/>
                      <a:r>
                        <a:rPr lang="en-US" sz="1200" b="0" i="0" u="none" strike="noStrike">
                          <a:solidFill>
                            <a:srgbClr val="000000"/>
                          </a:solidFill>
                          <a:effectLst/>
                          <a:latin typeface="Corbel" panose="020B0503020204020204" pitchFamily="34" charset="0"/>
                        </a:rPr>
                        <a:t>Very Cons.</a:t>
                      </a:r>
                    </a:p>
                  </a:txBody>
                  <a:tcPr marL="9525" marR="9525" marT="952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7%</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4259222678"/>
                  </a:ext>
                </a:extLst>
              </a:tr>
            </a:tbl>
          </a:graphicData>
        </a:graphic>
      </p:graphicFrame>
      <p:graphicFrame>
        <p:nvGraphicFramePr>
          <p:cNvPr id="16" name="Table 15">
            <a:extLst>
              <a:ext uri="{FF2B5EF4-FFF2-40B4-BE49-F238E27FC236}">
                <a16:creationId xmlns:a16="http://schemas.microsoft.com/office/drawing/2014/main" id="{4F3B279C-B5A4-B539-9B29-D03578C99E91}"/>
              </a:ext>
            </a:extLst>
          </p:cNvPr>
          <p:cNvGraphicFramePr>
            <a:graphicFrameLocks noGrp="1"/>
          </p:cNvGraphicFramePr>
          <p:nvPr>
            <p:extLst>
              <p:ext uri="{D42A27DB-BD31-4B8C-83A1-F6EECF244321}">
                <p14:modId xmlns:p14="http://schemas.microsoft.com/office/powerpoint/2010/main" val="2847751889"/>
              </p:ext>
            </p:extLst>
          </p:nvPr>
        </p:nvGraphicFramePr>
        <p:xfrm>
          <a:off x="8918262" y="4736424"/>
          <a:ext cx="2926080" cy="1696720"/>
        </p:xfrm>
        <a:graphic>
          <a:graphicData uri="http://schemas.openxmlformats.org/drawingml/2006/table">
            <a:tbl>
              <a:tblPr/>
              <a:tblGrid>
                <a:gridCol w="1097280">
                  <a:extLst>
                    <a:ext uri="{9D8B030D-6E8A-4147-A177-3AD203B41FA5}">
                      <a16:colId xmlns:a16="http://schemas.microsoft.com/office/drawing/2014/main" val="3820422667"/>
                    </a:ext>
                  </a:extLst>
                </a:gridCol>
                <a:gridCol w="609600">
                  <a:extLst>
                    <a:ext uri="{9D8B030D-6E8A-4147-A177-3AD203B41FA5}">
                      <a16:colId xmlns:a16="http://schemas.microsoft.com/office/drawing/2014/main" val="587568179"/>
                    </a:ext>
                  </a:extLst>
                </a:gridCol>
                <a:gridCol w="609600">
                  <a:extLst>
                    <a:ext uri="{9D8B030D-6E8A-4147-A177-3AD203B41FA5}">
                      <a16:colId xmlns:a16="http://schemas.microsoft.com/office/drawing/2014/main" val="1327677903"/>
                    </a:ext>
                  </a:extLst>
                </a:gridCol>
                <a:gridCol w="609600">
                  <a:extLst>
                    <a:ext uri="{9D8B030D-6E8A-4147-A177-3AD203B41FA5}">
                      <a16:colId xmlns:a16="http://schemas.microsoft.com/office/drawing/2014/main" val="3596369570"/>
                    </a:ext>
                  </a:extLst>
                </a:gridCol>
              </a:tblGrid>
              <a:tr h="0">
                <a:tc>
                  <a:txBody>
                    <a:bodyPr/>
                    <a:lstStyle/>
                    <a:p>
                      <a:pPr algn="l" fontAlgn="b"/>
                      <a:r>
                        <a:rPr lang="en-US" sz="1200" b="0" i="0" u="none" strike="noStrike">
                          <a:solidFill>
                            <a:srgbClr val="FFFFFF"/>
                          </a:solidFill>
                          <a:effectLst/>
                          <a:latin typeface="Corbel" panose="020B0503020204020204" pitchFamily="34" charset="0"/>
                        </a:rPr>
                        <a:t> </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Agree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Disagree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200" b="0" i="0" u="none" strike="noStrike">
                          <a:solidFill>
                            <a:srgbClr val="FFFFFF"/>
                          </a:solidFill>
                          <a:effectLst/>
                          <a:latin typeface="Corbel" panose="020B0503020204020204" pitchFamily="34" charset="0"/>
                        </a:rPr>
                        <a:t>Don't Know </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extLst>
                  <a:ext uri="{0D108BD9-81ED-4DB2-BD59-A6C34878D82A}">
                    <a16:rowId xmlns:a16="http://schemas.microsoft.com/office/drawing/2014/main" val="3178592618"/>
                  </a:ext>
                </a:extLst>
              </a:tr>
              <a:tr h="0">
                <a:tc>
                  <a:txBody>
                    <a:bodyPr/>
                    <a:lstStyle/>
                    <a:p>
                      <a:pPr algn="l" fontAlgn="b"/>
                      <a:r>
                        <a:rPr lang="en-US" sz="1200" b="1" i="0" u="none" strike="noStrike">
                          <a:solidFill>
                            <a:srgbClr val="FFFFFF"/>
                          </a:solidFill>
                          <a:effectLst/>
                          <a:latin typeface="Corbel" panose="020B0503020204020204" pitchFamily="34" charset="0"/>
                        </a:rPr>
                        <a:t>Total</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52%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200" b="1" i="0" u="none" strike="noStrike">
                          <a:solidFill>
                            <a:srgbClr val="FFFFFF"/>
                          </a:solidFill>
                          <a:effectLst/>
                          <a:latin typeface="Corbel" panose="020B0503020204020204" pitchFamily="34" charset="0"/>
                        </a:rPr>
                        <a:t>6%</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extLst>
                  <a:ext uri="{0D108BD9-81ED-4DB2-BD59-A6C34878D82A}">
                    <a16:rowId xmlns:a16="http://schemas.microsoft.com/office/drawing/2014/main" val="105521529"/>
                  </a:ext>
                </a:extLst>
              </a:tr>
              <a:tr h="0">
                <a:tc>
                  <a:txBody>
                    <a:bodyPr/>
                    <a:lstStyle/>
                    <a:p>
                      <a:pPr algn="l" fontAlgn="b"/>
                      <a:r>
                        <a:rPr lang="en-US" sz="1200" b="0" i="0" u="none" strike="noStrike">
                          <a:solidFill>
                            <a:srgbClr val="000000"/>
                          </a:solidFill>
                          <a:effectLst/>
                          <a:latin typeface="Corbel" panose="020B0503020204020204" pitchFamily="34" charset="0"/>
                        </a:rPr>
                        <a:t>18-34</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8%</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354532413"/>
                  </a:ext>
                </a:extLst>
              </a:tr>
              <a:tr h="0">
                <a:tc>
                  <a:txBody>
                    <a:bodyPr/>
                    <a:lstStyle/>
                    <a:p>
                      <a:pPr algn="l" fontAlgn="b"/>
                      <a:r>
                        <a:rPr lang="en-US" sz="1200" b="0" i="0" u="none" strike="noStrike">
                          <a:solidFill>
                            <a:srgbClr val="000000"/>
                          </a:solidFill>
                          <a:effectLst/>
                          <a:latin typeface="Corbel" panose="020B0503020204020204" pitchFamily="34" charset="0"/>
                        </a:rPr>
                        <a:t>35-49</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6%</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3112792858"/>
                  </a:ext>
                </a:extLst>
              </a:tr>
              <a:tr h="0">
                <a:tc>
                  <a:txBody>
                    <a:bodyPr/>
                    <a:lstStyle/>
                    <a:p>
                      <a:pPr algn="l" fontAlgn="b"/>
                      <a:r>
                        <a:rPr lang="en-US" sz="1200" b="0" i="0" u="none" strike="noStrike">
                          <a:solidFill>
                            <a:srgbClr val="000000"/>
                          </a:solidFill>
                          <a:effectLst/>
                          <a:latin typeface="Corbel" panose="020B0503020204020204" pitchFamily="34" charset="0"/>
                        </a:rPr>
                        <a:t>50-64</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6%</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074569387"/>
                  </a:ext>
                </a:extLst>
              </a:tr>
              <a:tr h="0">
                <a:tc>
                  <a:txBody>
                    <a:bodyPr/>
                    <a:lstStyle/>
                    <a:p>
                      <a:pPr algn="l" fontAlgn="b"/>
                      <a:r>
                        <a:rPr lang="en-US" sz="1200" b="0" i="0" u="none" strike="noStrike">
                          <a:solidFill>
                            <a:srgbClr val="000000"/>
                          </a:solidFill>
                          <a:effectLst/>
                          <a:latin typeface="Corbel" panose="020B0503020204020204" pitchFamily="34" charset="0"/>
                        </a:rPr>
                        <a:t>65 And Over</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72%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5%</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52396936"/>
                  </a:ext>
                </a:extLst>
              </a:tr>
              <a:tr h="0">
                <a:tc>
                  <a:txBody>
                    <a:bodyPr/>
                    <a:lstStyle/>
                    <a:p>
                      <a:pPr algn="l" fontAlgn="b"/>
                      <a:r>
                        <a:rPr lang="en-US" sz="1200" b="0" i="0" u="none" strike="noStrike">
                          <a:solidFill>
                            <a:srgbClr val="000000"/>
                          </a:solidFill>
                          <a:effectLst/>
                          <a:latin typeface="Corbel" panose="020B0503020204020204" pitchFamily="34" charset="0"/>
                        </a:rPr>
                        <a:t>IND Men</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56%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200" b="0" i="0" u="none" strike="noStrike">
                          <a:solidFill>
                            <a:srgbClr val="000000"/>
                          </a:solidFill>
                          <a:effectLst/>
                          <a:latin typeface="Corbel" panose="020B0503020204020204" pitchFamily="34" charset="0"/>
                        </a:rPr>
                        <a:t>1%</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107795281"/>
                  </a:ext>
                </a:extLst>
              </a:tr>
              <a:tr h="0">
                <a:tc>
                  <a:txBody>
                    <a:bodyPr/>
                    <a:lstStyle/>
                    <a:p>
                      <a:pPr algn="l" fontAlgn="b"/>
                      <a:r>
                        <a:rPr lang="en-US" sz="1200" b="0" i="0" u="none" strike="noStrike">
                          <a:solidFill>
                            <a:srgbClr val="000000"/>
                          </a:solidFill>
                          <a:effectLst/>
                          <a:latin typeface="Corbel" panose="020B0503020204020204" pitchFamily="34" charset="0"/>
                        </a:rPr>
                        <a:t>IND Women</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46%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200" b="0" i="0" u="none" strike="noStrike">
                          <a:solidFill>
                            <a:srgbClr val="000000"/>
                          </a:solidFill>
                          <a:effectLst/>
                          <a:latin typeface="Corbel" panose="020B0503020204020204" pitchFamily="34" charset="0"/>
                        </a:rPr>
                        <a:t>11%</a:t>
                      </a:r>
                    </a:p>
                  </a:txBody>
                  <a:tcPr marL="6350" marR="6350" marT="6350"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3280471166"/>
                  </a:ext>
                </a:extLst>
              </a:tr>
            </a:tbl>
          </a:graphicData>
        </a:graphic>
      </p:graphicFrame>
      <p:sp>
        <p:nvSpPr>
          <p:cNvPr id="24" name="TextBox 23">
            <a:extLst>
              <a:ext uri="{FF2B5EF4-FFF2-40B4-BE49-F238E27FC236}">
                <a16:creationId xmlns:a16="http://schemas.microsoft.com/office/drawing/2014/main" id="{A9D87960-BC8F-8CFE-2267-25513B3B601D}"/>
              </a:ext>
            </a:extLst>
          </p:cNvPr>
          <p:cNvSpPr txBox="1"/>
          <p:nvPr/>
        </p:nvSpPr>
        <p:spPr>
          <a:xfrm>
            <a:off x="5993" y="441524"/>
            <a:ext cx="12997285" cy="923330"/>
          </a:xfrm>
          <a:prstGeom prst="rect">
            <a:avLst/>
          </a:prstGeom>
          <a:noFill/>
        </p:spPr>
        <p:txBody>
          <a:bodyPr wrap="square" rtlCol="0">
            <a:spAutoFit/>
          </a:bodyPr>
          <a:lstStyle/>
          <a:p>
            <a:pPr algn="ctr"/>
            <a:r>
              <a:rPr lang="en-US" sz="1800">
                <a:solidFill>
                  <a:schemeClr val="bg1"/>
                </a:solidFill>
              </a:rPr>
              <a:t>A clear majority of both sets of voters believe that this package is good for America’s national security.  This is especially the case with more centrist GOP primary voters in safe districts and with seniors in battleground districts.  Independent women are less likely to agree with this statement.  </a:t>
            </a:r>
          </a:p>
        </p:txBody>
      </p:sp>
      <p:sp>
        <p:nvSpPr>
          <p:cNvPr id="25" name="Rounded Rectangle 24">
            <a:extLst>
              <a:ext uri="{FF2B5EF4-FFF2-40B4-BE49-F238E27FC236}">
                <a16:creationId xmlns:a16="http://schemas.microsoft.com/office/drawing/2014/main" id="{B0393739-1F2B-12B8-1A9C-9FD265B52B5D}"/>
              </a:ext>
            </a:extLst>
          </p:cNvPr>
          <p:cNvSpPr/>
          <p:nvPr/>
        </p:nvSpPr>
        <p:spPr>
          <a:xfrm>
            <a:off x="10129520" y="5872704"/>
            <a:ext cx="1005840" cy="182880"/>
          </a:xfrm>
          <a:prstGeom prst="roundRect">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6" name="Rounded Rectangle 25">
            <a:extLst>
              <a:ext uri="{FF2B5EF4-FFF2-40B4-BE49-F238E27FC236}">
                <a16:creationId xmlns:a16="http://schemas.microsoft.com/office/drawing/2014/main" id="{74566CF8-CF55-F7BB-41FC-0D08A8E3B709}"/>
              </a:ext>
            </a:extLst>
          </p:cNvPr>
          <p:cNvSpPr/>
          <p:nvPr/>
        </p:nvSpPr>
        <p:spPr>
          <a:xfrm>
            <a:off x="10129520" y="6228080"/>
            <a:ext cx="1605280" cy="205064"/>
          </a:xfrm>
          <a:prstGeom prst="roundRect">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7" name="Rounded Rectangle 26">
            <a:extLst>
              <a:ext uri="{FF2B5EF4-FFF2-40B4-BE49-F238E27FC236}">
                <a16:creationId xmlns:a16="http://schemas.microsoft.com/office/drawing/2014/main" id="{68E0E68A-6C7D-07C0-556A-CC94E7DF6BF0}"/>
              </a:ext>
            </a:extLst>
          </p:cNvPr>
          <p:cNvSpPr/>
          <p:nvPr/>
        </p:nvSpPr>
        <p:spPr>
          <a:xfrm>
            <a:off x="10047904" y="2875280"/>
            <a:ext cx="1117600" cy="203200"/>
          </a:xfrm>
          <a:prstGeom prst="roundRect">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7" name="TextBox 6">
            <a:extLst>
              <a:ext uri="{FF2B5EF4-FFF2-40B4-BE49-F238E27FC236}">
                <a16:creationId xmlns:a16="http://schemas.microsoft.com/office/drawing/2014/main" id="{3990F088-079D-3EA1-7ED2-809F73DE4193}"/>
              </a:ext>
            </a:extLst>
          </p:cNvPr>
          <p:cNvSpPr txBox="1"/>
          <p:nvPr/>
        </p:nvSpPr>
        <p:spPr>
          <a:xfrm>
            <a:off x="0" y="1566424"/>
            <a:ext cx="2564606" cy="338554"/>
          </a:xfrm>
          <a:prstGeom prst="rect">
            <a:avLst/>
          </a:prstGeom>
          <a:noFill/>
        </p:spPr>
        <p:txBody>
          <a:bodyPr wrap="square">
            <a:spAutoFit/>
          </a:bodyPr>
          <a:lstStyle/>
          <a:p>
            <a:r>
              <a:rPr lang="en-US" sz="1600" b="1" i="1">
                <a:effectLst/>
                <a:latin typeface="Corbel" panose="020B0503020204020204" pitchFamily="34" charset="0"/>
                <a:ea typeface="Calibri" panose="020F0502020204030204" pitchFamily="34" charset="0"/>
                <a:cs typeface="Times New Roman" panose="02020603050405020304" pitchFamily="18" charset="0"/>
              </a:rPr>
              <a:t>Safe GOP Primary Voters</a:t>
            </a:r>
            <a:endParaRPr lang="en-US" sz="1600" b="1" i="1">
              <a:latin typeface="Corbel" panose="020B0503020204020204" pitchFamily="34" charset="0"/>
            </a:endParaRPr>
          </a:p>
        </p:txBody>
      </p:sp>
    </p:spTree>
    <p:extLst>
      <p:ext uri="{BB962C8B-B14F-4D97-AF65-F5344CB8AC3E}">
        <p14:creationId xmlns:p14="http://schemas.microsoft.com/office/powerpoint/2010/main" val="3834104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0"/>
            <a:ext cx="12547600" cy="1225296"/>
          </a:xfrm>
          <a:prstGeom prst="rect">
            <a:avLst/>
          </a:prstGeom>
          <a:solidFill>
            <a:srgbClr val="989494"/>
          </a:solidFill>
          <a:ln w="28575">
            <a:no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3" name="Rectangle 2"/>
          <p:cNvSpPr/>
          <p:nvPr/>
        </p:nvSpPr>
        <p:spPr>
          <a:xfrm>
            <a:off x="457200" y="252590"/>
            <a:ext cx="12547600" cy="721736"/>
          </a:xfrm>
          <a:prstGeom prst="rect">
            <a:avLst/>
          </a:prstGeom>
        </p:spPr>
        <p:txBody>
          <a:bodyPr wrap="square">
            <a:spAutoFit/>
          </a:bodyPr>
          <a:lstStyle/>
          <a:p>
            <a:pPr algn="ctr">
              <a:lnSpc>
                <a:spcPct val="107000"/>
              </a:lnSpc>
            </a:pPr>
            <a:r>
              <a:rPr lang="en-US" sz="4000" b="1" i="1">
                <a:solidFill>
                  <a:schemeClr val="bg1"/>
                </a:solidFill>
                <a:latin typeface="Corbel" panose="020B0503020204020204" pitchFamily="34" charset="0"/>
                <a:ea typeface="Ebrima" panose="02000000000000000000" pitchFamily="2" charset="0"/>
                <a:cs typeface="Ebrima" panose="02000000000000000000" pitchFamily="2" charset="0"/>
              </a:rPr>
              <a:t>Conclusions &amp; Recommendations </a:t>
            </a:r>
            <a:endParaRPr lang="en-US" sz="4000" b="1" i="1" u="sng">
              <a:solidFill>
                <a:schemeClr val="bg1"/>
              </a:solidFill>
              <a:latin typeface="Corbel" panose="020B0503020204020204" pitchFamily="34" charset="0"/>
              <a:ea typeface="Ebrima" panose="02000000000000000000" pitchFamily="2" charset="0"/>
              <a:cs typeface="Ebrima" panose="02000000000000000000" pitchFamily="2" charset="0"/>
            </a:endParaRPr>
          </a:p>
        </p:txBody>
      </p:sp>
      <p:sp>
        <p:nvSpPr>
          <p:cNvPr id="5" name="Rectangle 4"/>
          <p:cNvSpPr/>
          <p:nvPr/>
        </p:nvSpPr>
        <p:spPr>
          <a:xfrm>
            <a:off x="0" y="-2250"/>
            <a:ext cx="457200" cy="7315200"/>
          </a:xfrm>
          <a:prstGeom prst="rect">
            <a:avLst/>
          </a:prstGeom>
          <a:solidFill>
            <a:srgbClr val="004580"/>
          </a:solidFill>
          <a:ln>
            <a:solidFill>
              <a:srgbClr val="2A54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6DE79E2-886C-8DFE-B717-AA93847A7933}"/>
              </a:ext>
            </a:extLst>
          </p:cNvPr>
          <p:cNvSpPr txBox="1"/>
          <p:nvPr/>
        </p:nvSpPr>
        <p:spPr>
          <a:xfrm>
            <a:off x="863600" y="2085689"/>
            <a:ext cx="11734800" cy="3139321"/>
          </a:xfrm>
          <a:prstGeom prst="rect">
            <a:avLst/>
          </a:prstGeom>
          <a:noFill/>
        </p:spPr>
        <p:txBody>
          <a:bodyPr wrap="square" rtlCol="0">
            <a:spAutoFit/>
          </a:bodyPr>
          <a:lstStyle/>
          <a:p>
            <a:pPr marL="463550" indent="-463550"/>
            <a:r>
              <a:rPr lang="en-US" sz="1800"/>
              <a:t>1.	There is support both with GOP primary voters in safe districts and voters in battleground districts to pass a military aid package for Ukraine.  If anything, this data suggests the package should be broader to also include humanitarian funding. </a:t>
            </a:r>
          </a:p>
          <a:p>
            <a:pPr marL="463550" indent="-463550"/>
            <a:endParaRPr lang="en-US" sz="1800"/>
          </a:p>
          <a:p>
            <a:pPr marL="463550" indent="-463550"/>
            <a:r>
              <a:rPr lang="en-US" sz="1800"/>
              <a:t>2.	The rationale for this aid package frankly has less to do with Ukraine and more to do with how it will help America’s national security. This is seen in terms of stopping Putin, China, Iran and North Korea from starting conflicts that would involve U.S. troops and the fact that the package will provide funding for our troops, reload military stockpiles and rebuild the defense industrial capacity.</a:t>
            </a:r>
          </a:p>
          <a:p>
            <a:pPr marL="463550" indent="-463550"/>
            <a:endParaRPr lang="en-US" sz="1800"/>
          </a:p>
          <a:p>
            <a:pPr marL="463550" indent="-463550"/>
            <a:r>
              <a:rPr lang="en-US" sz="1800"/>
              <a:t>3.	While some conservatives are skeptical about NATO and Zelenskyy, voters see a clear right and wrong in this war, with Putin being the one who is wrong.   </a:t>
            </a:r>
          </a:p>
        </p:txBody>
      </p:sp>
    </p:spTree>
    <p:extLst>
      <p:ext uri="{BB962C8B-B14F-4D97-AF65-F5344CB8AC3E}">
        <p14:creationId xmlns:p14="http://schemas.microsoft.com/office/powerpoint/2010/main" val="846529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18"/>
          <p:cNvSpPr txBox="1">
            <a:spLocks noChangeArrowheads="1"/>
          </p:cNvSpPr>
          <p:nvPr/>
        </p:nvSpPr>
        <p:spPr bwMode="auto">
          <a:xfrm>
            <a:off x="1701800" y="226845"/>
            <a:ext cx="9469120" cy="707886"/>
          </a:xfrm>
          <a:prstGeom prst="rect">
            <a:avLst/>
          </a:prstGeom>
          <a:noFill/>
          <a:ln w="9525">
            <a:noFill/>
            <a:miter lim="800000"/>
            <a:headEnd/>
            <a:tailEnd/>
          </a:ln>
        </p:spPr>
        <p:txBody>
          <a:bodyPr wrap="square">
            <a:spAutoFit/>
          </a:bodyPr>
          <a:lstStyle/>
          <a:p>
            <a:pPr algn="ctr">
              <a:defRPr/>
            </a:pPr>
            <a:r>
              <a:rPr lang="en-US" sz="4000" b="1" i="1">
                <a:solidFill>
                  <a:schemeClr val="bg1"/>
                </a:solidFill>
                <a:latin typeface="+mj-lt"/>
                <a:ea typeface="Ebrima" panose="02000000000000000000" pitchFamily="2" charset="0"/>
                <a:cs typeface="Ebrima" panose="02000000000000000000" pitchFamily="2" charset="0"/>
              </a:rPr>
              <a:t>Contact Information</a:t>
            </a:r>
          </a:p>
        </p:txBody>
      </p:sp>
      <p:sp>
        <p:nvSpPr>
          <p:cNvPr id="5" name="Rectangle 4">
            <a:extLst>
              <a:ext uri="{FF2B5EF4-FFF2-40B4-BE49-F238E27FC236}">
                <a16:creationId xmlns:a16="http://schemas.microsoft.com/office/drawing/2014/main" id="{BAC82B4B-69BC-B09A-1971-47BA77020B98}"/>
              </a:ext>
            </a:extLst>
          </p:cNvPr>
          <p:cNvSpPr/>
          <p:nvPr/>
        </p:nvSpPr>
        <p:spPr>
          <a:xfrm>
            <a:off x="2064947" y="1913139"/>
            <a:ext cx="8897947" cy="2214980"/>
          </a:xfrm>
          <a:prstGeom prst="rect">
            <a:avLst/>
          </a:prstGeom>
          <a:solidFill>
            <a:srgbClr val="004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B044F0-4F74-072D-9C11-DA876C2F4FD7}"/>
              </a:ext>
            </a:extLst>
          </p:cNvPr>
          <p:cNvSpPr txBox="1"/>
          <p:nvPr/>
        </p:nvSpPr>
        <p:spPr bwMode="auto">
          <a:xfrm>
            <a:off x="2264741" y="2143466"/>
            <a:ext cx="8475318" cy="1754326"/>
          </a:xfrm>
          <a:prstGeom prst="rect">
            <a:avLst/>
          </a:prstGeom>
          <a:solidFill>
            <a:srgbClr val="D60000"/>
          </a:solidFill>
          <a:ln w="238125">
            <a:noFill/>
            <a:miter lim="800000"/>
            <a:headEnd/>
            <a:tailEnd/>
          </a:ln>
        </p:spPr>
        <p:txBody>
          <a:bodyPr wrap="square">
            <a:spAutoFit/>
          </a:bodyPr>
          <a:lstStyle/>
          <a:p>
            <a:pPr marL="0" lvl="1" algn="ctr" eaLnBrk="0" hangingPunct="0"/>
            <a:r>
              <a:rPr lang="en-US" sz="1800">
                <a:solidFill>
                  <a:schemeClr val="bg1"/>
                </a:solidFill>
                <a:latin typeface="Corbel" panose="020B0503020204020204" pitchFamily="34" charset="0"/>
                <a:ea typeface="Ebrima" panose="02000000000000000000" pitchFamily="2" charset="0"/>
                <a:cs typeface="Ebrima" panose="02000000000000000000" pitchFamily="2" charset="0"/>
              </a:rPr>
              <a:t>For more information, please feel free to contact Randall Gutermuth at: </a:t>
            </a:r>
          </a:p>
          <a:p>
            <a:pPr marL="0" lvl="1" eaLnBrk="0" hangingPunct="0"/>
            <a:endParaRPr lang="en-US" sz="1800">
              <a:solidFill>
                <a:schemeClr val="bg1"/>
              </a:solidFill>
              <a:latin typeface="Corbel" panose="020B0503020204020204" pitchFamily="34" charset="0"/>
              <a:ea typeface="Ebrima" panose="02000000000000000000" pitchFamily="2" charset="0"/>
              <a:cs typeface="Ebrima" panose="02000000000000000000" pitchFamily="2" charset="0"/>
            </a:endParaRPr>
          </a:p>
          <a:p>
            <a:pPr marL="0" lvl="1" algn="ctr" eaLnBrk="0" hangingPunct="0"/>
            <a:r>
              <a:rPr lang="en-US" sz="1800">
                <a:solidFill>
                  <a:schemeClr val="bg1"/>
                </a:solidFill>
                <a:latin typeface="Corbel" panose="020B0503020204020204" pitchFamily="34" charset="0"/>
                <a:ea typeface="Ebrima" panose="02000000000000000000" pitchFamily="2" charset="0"/>
                <a:cs typeface="Ebrima" panose="02000000000000000000" pitchFamily="2" charset="0"/>
              </a:rPr>
              <a:t>American Viewpoint</a:t>
            </a:r>
            <a:br>
              <a:rPr lang="en-US" sz="1800">
                <a:solidFill>
                  <a:schemeClr val="bg1"/>
                </a:solidFill>
                <a:latin typeface="Corbel" panose="020B0503020204020204" pitchFamily="34" charset="0"/>
                <a:ea typeface="Ebrima" panose="02000000000000000000" pitchFamily="2" charset="0"/>
                <a:cs typeface="Ebrima" panose="02000000000000000000" pitchFamily="2" charset="0"/>
              </a:rPr>
            </a:br>
            <a:r>
              <a:rPr lang="en-US" sz="1800">
                <a:solidFill>
                  <a:schemeClr val="bg1"/>
                </a:solidFill>
                <a:latin typeface="Corbel" panose="020B0503020204020204" pitchFamily="34" charset="0"/>
                <a:ea typeface="Ebrima" panose="02000000000000000000" pitchFamily="2" charset="0"/>
                <a:cs typeface="Ebrima" panose="02000000000000000000" pitchFamily="2" charset="0"/>
              </a:rPr>
              <a:t>(703) 684-3325</a:t>
            </a:r>
          </a:p>
          <a:p>
            <a:pPr marL="0" lvl="1" algn="ctr" eaLnBrk="0" hangingPunct="0"/>
            <a:endParaRPr lang="en-US" sz="1800">
              <a:solidFill>
                <a:schemeClr val="bg1"/>
              </a:solidFill>
              <a:latin typeface="Corbel" panose="020B0503020204020204" pitchFamily="34" charset="0"/>
              <a:ea typeface="Ebrima" panose="02000000000000000000" pitchFamily="2" charset="0"/>
              <a:cs typeface="Ebrima" panose="02000000000000000000" pitchFamily="2" charset="0"/>
            </a:endParaRPr>
          </a:p>
          <a:p>
            <a:pPr marL="0" lvl="1" algn="ctr" eaLnBrk="0" hangingPunct="0"/>
            <a:r>
              <a:rPr lang="en-US" sz="1800">
                <a:solidFill>
                  <a:schemeClr val="bg1"/>
                </a:solidFill>
                <a:latin typeface="Corbel" panose="020B0503020204020204" pitchFamily="34" charset="0"/>
                <a:ea typeface="Ebrima" panose="02000000000000000000" pitchFamily="2" charset="0"/>
                <a:cs typeface="Ebrima" panose="02000000000000000000" pitchFamily="2" charset="0"/>
              </a:rPr>
              <a:t>rgutermuth@amview.com</a:t>
            </a:r>
          </a:p>
        </p:txBody>
      </p:sp>
    </p:spTree>
    <p:extLst>
      <p:ext uri="{BB962C8B-B14F-4D97-AF65-F5344CB8AC3E}">
        <p14:creationId xmlns:p14="http://schemas.microsoft.com/office/powerpoint/2010/main" val="286326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18"/>
          <p:cNvSpPr txBox="1">
            <a:spLocks noChangeArrowheads="1"/>
          </p:cNvSpPr>
          <p:nvPr/>
        </p:nvSpPr>
        <p:spPr bwMode="auto">
          <a:xfrm>
            <a:off x="1701800" y="207992"/>
            <a:ext cx="9601200" cy="707886"/>
          </a:xfrm>
          <a:prstGeom prst="rect">
            <a:avLst/>
          </a:prstGeom>
          <a:noFill/>
          <a:ln w="9525">
            <a:noFill/>
            <a:miter lim="800000"/>
            <a:headEnd/>
            <a:tailEnd/>
          </a:ln>
        </p:spPr>
        <p:txBody>
          <a:bodyPr wrap="square">
            <a:spAutoFit/>
          </a:bodyPr>
          <a:lstStyle/>
          <a:p>
            <a:pPr algn="ctr">
              <a:defRPr/>
            </a:pPr>
            <a:r>
              <a:rPr lang="en-US" sz="4000" b="1" i="1">
                <a:solidFill>
                  <a:schemeClr val="bg1"/>
                </a:solidFill>
                <a:latin typeface="Corbel" panose="020B0503020204020204" pitchFamily="34" charset="0"/>
                <a:ea typeface="Ebrima" panose="02000000000000000000" pitchFamily="2" charset="0"/>
                <a:cs typeface="Ebrima" panose="02000000000000000000" pitchFamily="2" charset="0"/>
              </a:rPr>
              <a:t>Methodology</a:t>
            </a:r>
          </a:p>
        </p:txBody>
      </p:sp>
      <p:sp>
        <p:nvSpPr>
          <p:cNvPr id="6" name="TextBox 5">
            <a:extLst>
              <a:ext uri="{FF2B5EF4-FFF2-40B4-BE49-F238E27FC236}">
                <a16:creationId xmlns:a16="http://schemas.microsoft.com/office/drawing/2014/main" id="{45373311-9432-41AB-86F7-D5E73C7C6483}"/>
              </a:ext>
            </a:extLst>
          </p:cNvPr>
          <p:cNvSpPr txBox="1"/>
          <p:nvPr/>
        </p:nvSpPr>
        <p:spPr bwMode="auto">
          <a:xfrm>
            <a:off x="2006032" y="1545963"/>
            <a:ext cx="8876334" cy="5293757"/>
          </a:xfrm>
          <a:prstGeom prst="rect">
            <a:avLst/>
          </a:prstGeom>
          <a:solidFill>
            <a:srgbClr val="D60000"/>
          </a:solidFill>
          <a:ln w="222250" cap="sq">
            <a:solidFill>
              <a:srgbClr val="004580"/>
            </a:solidFill>
            <a:miter lim="800000"/>
            <a:headEnd/>
            <a:tailEnd/>
          </a:ln>
        </p:spPr>
        <p:txBody>
          <a:bodyPr wrap="square">
            <a:spAutoFit/>
          </a:bodyPr>
          <a:lstStyle/>
          <a:p>
            <a:pPr marL="169867" indent="-169867">
              <a:buFont typeface="Arial" pitchFamily="34" charset="0"/>
              <a:buChar char="•"/>
              <a:defRPr/>
            </a:pPr>
            <a:endParaRPr lang="en-US" sz="1600">
              <a:solidFill>
                <a:schemeClr val="bg1"/>
              </a:solidFill>
              <a:latin typeface="Corbel" panose="020B0503020204020204" pitchFamily="34" charset="0"/>
              <a:cs typeface="Arial" pitchFamily="34" charset="0"/>
            </a:endParaRPr>
          </a:p>
          <a:p>
            <a:pPr marL="288933" indent="-169867">
              <a:buFont typeface="Arial" pitchFamily="34" charset="0"/>
              <a:buChar char="•"/>
              <a:tabLst>
                <a:tab pos="8345716" algn="l"/>
              </a:tabLst>
              <a:defRPr/>
            </a:pPr>
            <a:r>
              <a:rPr lang="en-US" sz="1800">
                <a:solidFill>
                  <a:schemeClr val="bg1"/>
                </a:solidFill>
                <a:latin typeface="Corbel" panose="020B0503020204020204" pitchFamily="34" charset="0"/>
                <a:cs typeface="Arial" pitchFamily="34" charset="0"/>
              </a:rPr>
              <a:t>AAN commissioned American Viewpoint to conduct a survey among likely general election voters in Battleground congressional districts and likely GOP primary voters in Safe GOP congressional districts to understand attitudes and opinions on the current political environment and Ukraine funding.</a:t>
            </a:r>
          </a:p>
          <a:p>
            <a:pPr marL="288933" indent="-169867">
              <a:buFont typeface="Arial" pitchFamily="34" charset="0"/>
              <a:buChar char="•"/>
              <a:tabLst>
                <a:tab pos="8345716" algn="l"/>
              </a:tabLst>
              <a:defRPr/>
            </a:pPr>
            <a:endParaRPr lang="en-US" sz="1800">
              <a:solidFill>
                <a:schemeClr val="bg1"/>
              </a:solidFill>
              <a:latin typeface="Corbel" panose="020B0503020204020204" pitchFamily="34" charset="0"/>
              <a:cs typeface="Arial" pitchFamily="34" charset="0"/>
            </a:endParaRPr>
          </a:p>
          <a:p>
            <a:pPr marL="288933" indent="-169867">
              <a:buFont typeface="Arial" pitchFamily="34" charset="0"/>
              <a:buChar char="•"/>
              <a:tabLst>
                <a:tab pos="8345716" algn="l"/>
              </a:tabLst>
              <a:defRPr/>
            </a:pPr>
            <a:r>
              <a:rPr lang="en-US" sz="1800">
                <a:solidFill>
                  <a:schemeClr val="bg1"/>
                </a:solidFill>
                <a:latin typeface="Corbel" panose="020B0503020204020204" pitchFamily="34" charset="0"/>
                <a:cs typeface="Arial" pitchFamily="34" charset="0"/>
              </a:rPr>
              <a:t>Interviews were conducted February 24</a:t>
            </a:r>
            <a:r>
              <a:rPr lang="en-US" sz="1800" baseline="30000">
                <a:solidFill>
                  <a:schemeClr val="bg1"/>
                </a:solidFill>
                <a:latin typeface="Corbel" panose="020B0503020204020204" pitchFamily="34" charset="0"/>
                <a:cs typeface="Arial" pitchFamily="34" charset="0"/>
              </a:rPr>
              <a:t>th</a:t>
            </a:r>
            <a:r>
              <a:rPr lang="en-US" sz="1800">
                <a:solidFill>
                  <a:schemeClr val="bg1"/>
                </a:solidFill>
                <a:latin typeface="Corbel" panose="020B0503020204020204" pitchFamily="34" charset="0"/>
                <a:cs typeface="Arial" pitchFamily="34" charset="0"/>
              </a:rPr>
              <a:t>-27</a:t>
            </a:r>
            <a:r>
              <a:rPr lang="en-US" sz="1800" baseline="30000">
                <a:solidFill>
                  <a:schemeClr val="bg1"/>
                </a:solidFill>
                <a:latin typeface="Corbel" panose="020B0503020204020204" pitchFamily="34" charset="0"/>
                <a:cs typeface="Arial" pitchFamily="34" charset="0"/>
              </a:rPr>
              <a:t>th</a:t>
            </a:r>
            <a:r>
              <a:rPr lang="en-US" sz="1800">
                <a:solidFill>
                  <a:schemeClr val="bg1"/>
                </a:solidFill>
                <a:latin typeface="Corbel" panose="020B0503020204020204" pitchFamily="34" charset="0"/>
                <a:cs typeface="Arial" pitchFamily="34" charset="0"/>
              </a:rPr>
              <a:t>, 2024. </a:t>
            </a:r>
          </a:p>
          <a:p>
            <a:pPr marL="288933" indent="-169867">
              <a:buFont typeface="Arial" pitchFamily="34" charset="0"/>
              <a:buChar char="•"/>
              <a:tabLst>
                <a:tab pos="8345716" algn="l"/>
              </a:tabLst>
              <a:defRPr/>
            </a:pPr>
            <a:endParaRPr lang="en-US" sz="1800">
              <a:solidFill>
                <a:schemeClr val="bg1"/>
              </a:solidFill>
              <a:latin typeface="Corbel" panose="020B0503020204020204" pitchFamily="34" charset="0"/>
              <a:cs typeface="Arial" pitchFamily="34" charset="0"/>
            </a:endParaRPr>
          </a:p>
          <a:p>
            <a:pPr marL="288933" indent="-169867">
              <a:buFont typeface="Arial" pitchFamily="34" charset="0"/>
              <a:buChar char="•"/>
              <a:tabLst>
                <a:tab pos="8345716" algn="l"/>
              </a:tabLst>
              <a:defRPr/>
            </a:pPr>
            <a:r>
              <a:rPr lang="en-US" sz="1800">
                <a:solidFill>
                  <a:schemeClr val="bg1"/>
                </a:solidFill>
                <a:latin typeface="Corbel" panose="020B0503020204020204" pitchFamily="34" charset="0"/>
                <a:cs typeface="Arial" pitchFamily="34" charset="0"/>
              </a:rPr>
              <a:t>The margins of error for the 84 Battleground districts (n=750) and the 187 Safe GOP districts (n=500) are +/- 3.6% and +/- 4.4% respectively at the 95% confidence level. The margin of error among sub-groups is greater. </a:t>
            </a:r>
          </a:p>
          <a:p>
            <a:pPr marL="119066">
              <a:tabLst>
                <a:tab pos="8345716" algn="l"/>
              </a:tabLst>
              <a:defRPr/>
            </a:pPr>
            <a:endParaRPr lang="en-US" sz="1800">
              <a:solidFill>
                <a:schemeClr val="bg1"/>
              </a:solidFill>
              <a:latin typeface="Corbel" panose="020B0503020204020204" pitchFamily="34" charset="0"/>
              <a:cs typeface="Arial" pitchFamily="34" charset="0"/>
            </a:endParaRPr>
          </a:p>
          <a:p>
            <a:pPr marL="288933" indent="-169867">
              <a:buFont typeface="Arial" pitchFamily="34" charset="0"/>
              <a:buChar char="•"/>
              <a:tabLst>
                <a:tab pos="8345716" algn="l"/>
              </a:tabLst>
              <a:defRPr/>
            </a:pPr>
            <a:r>
              <a:rPr lang="en-US" sz="1800">
                <a:solidFill>
                  <a:schemeClr val="bg1"/>
                </a:solidFill>
                <a:latin typeface="Corbel" panose="020B0503020204020204" pitchFamily="34" charset="0"/>
                <a:cs typeface="Arial" pitchFamily="34" charset="0"/>
              </a:rPr>
              <a:t>Approximately 50% of the interviews were conducted via online panel matched to the voter file, and 25% conducted via cell phone sample of those who couldn’t be reached on a landline, with the remaining 26% of interviews being conducted on a landline.</a:t>
            </a:r>
          </a:p>
          <a:p>
            <a:pPr marL="288933" indent="-169867">
              <a:buFont typeface="Arial" pitchFamily="34" charset="0"/>
              <a:buChar char="•"/>
              <a:tabLst>
                <a:tab pos="8345716" algn="l"/>
              </a:tabLst>
              <a:defRPr/>
            </a:pPr>
            <a:endParaRPr lang="en-US" sz="1800">
              <a:solidFill>
                <a:schemeClr val="bg1"/>
              </a:solidFill>
              <a:latin typeface="Corbel" panose="020B0503020204020204" pitchFamily="34" charset="0"/>
              <a:cs typeface="Arial" pitchFamily="34" charset="0"/>
            </a:endParaRPr>
          </a:p>
          <a:p>
            <a:pPr marL="288933" indent="-169867">
              <a:buFont typeface="Arial" pitchFamily="34" charset="0"/>
              <a:buChar char="•"/>
              <a:tabLst>
                <a:tab pos="8345716" algn="l"/>
              </a:tabLst>
              <a:defRPr/>
            </a:pPr>
            <a:r>
              <a:rPr lang="en-US" sz="1800">
                <a:solidFill>
                  <a:schemeClr val="bg1"/>
                </a:solidFill>
                <a:latin typeface="Corbel" panose="020B0503020204020204" pitchFamily="34" charset="0"/>
                <a:ea typeface="Ebrima" panose="02000000000000000000" pitchFamily="2" charset="0"/>
                <a:cs typeface="Ebrima" panose="02000000000000000000" pitchFamily="2" charset="0"/>
              </a:rPr>
              <a:t>Phone respondents were asked for by name with 86% matched to the file.  Combined with the online portion, 93% of respondents overall were matched to the voter file.</a:t>
            </a:r>
          </a:p>
          <a:p>
            <a:pPr marL="288933" indent="-169867">
              <a:buFont typeface="Arial" pitchFamily="34" charset="0"/>
              <a:buChar char="•"/>
              <a:tabLst>
                <a:tab pos="8345716" algn="l"/>
              </a:tabLst>
              <a:defRPr/>
            </a:pPr>
            <a:endParaRPr lang="en-US" sz="1600">
              <a:solidFill>
                <a:schemeClr val="bg1"/>
              </a:solidFill>
              <a:latin typeface="Corbel" panose="020B0503020204020204" pitchFamily="34"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74377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53C6B-2DD2-8F16-222A-4ADBA1897385}"/>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3EC62942-D5EC-0EE9-95B7-11066D60FF05}"/>
              </a:ext>
            </a:extLst>
          </p:cNvPr>
          <p:cNvSpPr/>
          <p:nvPr/>
        </p:nvSpPr>
        <p:spPr>
          <a:xfrm>
            <a:off x="2190127" y="2397665"/>
            <a:ext cx="8818179" cy="1044041"/>
          </a:xfrm>
          <a:prstGeom prst="rect">
            <a:avLst/>
          </a:prstGeom>
          <a:solidFill>
            <a:srgbClr val="004580"/>
          </a:solidFill>
          <a:ln>
            <a:solidFill>
              <a:srgbClr val="004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A3ACDB7-041A-BB0B-1BEE-DCE5FD88B1D7}"/>
              </a:ext>
            </a:extLst>
          </p:cNvPr>
          <p:cNvSpPr txBox="1"/>
          <p:nvPr/>
        </p:nvSpPr>
        <p:spPr bwMode="auto">
          <a:xfrm>
            <a:off x="2398139" y="2547966"/>
            <a:ext cx="8407400" cy="738664"/>
          </a:xfrm>
          <a:prstGeom prst="rect">
            <a:avLst/>
          </a:prstGeom>
          <a:solidFill>
            <a:srgbClr val="D60000"/>
          </a:solidFill>
          <a:ln w="238125">
            <a:noFill/>
            <a:miter lim="800000"/>
            <a:headEnd/>
            <a:tailEnd/>
          </a:ln>
        </p:spPr>
        <p:txBody>
          <a:bodyPr wrap="square">
            <a:spAutoFit/>
          </a:bodyPr>
          <a:lstStyle/>
          <a:p>
            <a:pPr algn="ctr"/>
            <a:r>
              <a:rPr lang="en-US" sz="4200" b="1" i="1">
                <a:solidFill>
                  <a:schemeClr val="bg1"/>
                </a:solidFill>
                <a:latin typeface="Corbel" panose="020B0503020204020204" pitchFamily="34" charset="0"/>
                <a:ea typeface="Ebrima" panose="02000000000000000000" pitchFamily="2" charset="0"/>
                <a:cs typeface="Ebrima" panose="02000000000000000000" pitchFamily="2" charset="0"/>
              </a:rPr>
              <a:t>Ukraine Funding Measures</a:t>
            </a:r>
          </a:p>
        </p:txBody>
      </p:sp>
    </p:spTree>
    <p:extLst>
      <p:ext uri="{BB962C8B-B14F-4D97-AF65-F5344CB8AC3E}">
        <p14:creationId xmlns:p14="http://schemas.microsoft.com/office/powerpoint/2010/main" val="416927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4D3918-691D-761A-3F22-48A07EEFFAD3}"/>
            </a:ext>
          </a:extLst>
        </p:cNvPr>
        <p:cNvGrpSpPr/>
        <p:nvPr/>
      </p:nvGrpSpPr>
      <p:grpSpPr>
        <a:xfrm>
          <a:off x="0" y="0"/>
          <a:ext cx="0" cy="0"/>
          <a:chOff x="0" y="0"/>
          <a:chExt cx="0" cy="0"/>
        </a:xfrm>
      </p:grpSpPr>
      <p:sp>
        <p:nvSpPr>
          <p:cNvPr id="30" name="Rectangle 29">
            <a:extLst>
              <a:ext uri="{FF2B5EF4-FFF2-40B4-BE49-F238E27FC236}">
                <a16:creationId xmlns:a16="http://schemas.microsoft.com/office/drawing/2014/main" id="{48F34A6E-728C-AD24-4196-0AB807C866C7}"/>
              </a:ext>
            </a:extLst>
          </p:cNvPr>
          <p:cNvSpPr/>
          <p:nvPr/>
        </p:nvSpPr>
        <p:spPr>
          <a:xfrm>
            <a:off x="26089" y="6598537"/>
            <a:ext cx="1060698" cy="716663"/>
          </a:xfrm>
          <a:prstGeom prst="rect">
            <a:avLst/>
          </a:prstGeom>
          <a:solidFill>
            <a:schemeClr val="bg1"/>
          </a:solidFill>
          <a:ln w="15875">
            <a:no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4" name="TextBox 3">
            <a:extLst>
              <a:ext uri="{FF2B5EF4-FFF2-40B4-BE49-F238E27FC236}">
                <a16:creationId xmlns:a16="http://schemas.microsoft.com/office/drawing/2014/main" id="{A0C3E8ED-53FB-3EB3-6169-F6C1075D45B3}"/>
              </a:ext>
            </a:extLst>
          </p:cNvPr>
          <p:cNvSpPr txBox="1"/>
          <p:nvPr/>
        </p:nvSpPr>
        <p:spPr>
          <a:xfrm>
            <a:off x="0" y="0"/>
            <a:ext cx="13004800" cy="353943"/>
          </a:xfrm>
          <a:prstGeom prst="rect">
            <a:avLst/>
          </a:prstGeom>
          <a:noFill/>
        </p:spPr>
        <p:txBody>
          <a:bodyPr wrap="square" rtlCol="0">
            <a:spAutoFit/>
          </a:bodyPr>
          <a:lstStyle/>
          <a:p>
            <a:pPr algn="ctr"/>
            <a:r>
              <a:rPr lang="en-US" sz="1680" b="1">
                <a:solidFill>
                  <a:schemeClr val="bg1"/>
                </a:solidFill>
                <a:latin typeface="Corbel" panose="020B0503020204020204" pitchFamily="34" charset="0"/>
              </a:rPr>
              <a:t>ISSUE IMPORTANCE – RANKED BY VERY IMPORTANT IN SAFE GOP DISTRICTS</a:t>
            </a:r>
          </a:p>
        </p:txBody>
      </p:sp>
      <p:sp>
        <p:nvSpPr>
          <p:cNvPr id="9" name="TextBox 8">
            <a:extLst>
              <a:ext uri="{FF2B5EF4-FFF2-40B4-BE49-F238E27FC236}">
                <a16:creationId xmlns:a16="http://schemas.microsoft.com/office/drawing/2014/main" id="{CD30C32A-32EF-655F-C58E-AB343AC2E0F7}"/>
              </a:ext>
            </a:extLst>
          </p:cNvPr>
          <p:cNvSpPr txBox="1"/>
          <p:nvPr/>
        </p:nvSpPr>
        <p:spPr>
          <a:xfrm>
            <a:off x="0" y="1540984"/>
            <a:ext cx="10530590" cy="276999"/>
          </a:xfrm>
          <a:prstGeom prst="rect">
            <a:avLst/>
          </a:prstGeom>
          <a:noFill/>
        </p:spPr>
        <p:txBody>
          <a:bodyPr wrap="square">
            <a:spAutoFit/>
          </a:bodyPr>
          <a:lstStyle/>
          <a:p>
            <a:r>
              <a:rPr lang="en-US" sz="1200" i="1">
                <a:latin typeface="Corbel" panose="020B0503020204020204" pitchFamily="34" charset="0"/>
              </a:rPr>
              <a:t>Please indicate how important each of the following issues are for Congress to address—very important, somewhat important, not too important or not at all important. </a:t>
            </a:r>
            <a:endParaRPr lang="en-US" sz="1200" b="1">
              <a:latin typeface="Corbel" panose="020B0503020204020204" pitchFamily="34" charset="0"/>
            </a:endParaRPr>
          </a:p>
        </p:txBody>
      </p:sp>
      <p:grpSp>
        <p:nvGrpSpPr>
          <p:cNvPr id="20" name="Group 19">
            <a:extLst>
              <a:ext uri="{FF2B5EF4-FFF2-40B4-BE49-F238E27FC236}">
                <a16:creationId xmlns:a16="http://schemas.microsoft.com/office/drawing/2014/main" id="{00000000-0008-0000-0000-000007000000}"/>
              </a:ext>
            </a:extLst>
          </p:cNvPr>
          <p:cNvGrpSpPr/>
          <p:nvPr/>
        </p:nvGrpSpPr>
        <p:grpSpPr>
          <a:xfrm>
            <a:off x="2904635" y="1811076"/>
            <a:ext cx="8727245" cy="454167"/>
            <a:chOff x="0" y="-7050"/>
            <a:chExt cx="5572237" cy="474876"/>
          </a:xfrm>
        </p:grpSpPr>
        <p:sp>
          <p:nvSpPr>
            <p:cNvPr id="21" name="Rectangle 20">
              <a:extLst>
                <a:ext uri="{FF2B5EF4-FFF2-40B4-BE49-F238E27FC236}">
                  <a16:creationId xmlns:a16="http://schemas.microsoft.com/office/drawing/2014/main" id="{00000000-0008-0000-0000-000008000000}"/>
                </a:ext>
              </a:extLst>
            </p:cNvPr>
            <p:cNvSpPr/>
            <p:nvPr/>
          </p:nvSpPr>
          <p:spPr>
            <a:xfrm>
              <a:off x="0" y="11124"/>
              <a:ext cx="5510384" cy="414186"/>
            </a:xfrm>
            <a:prstGeom prst="rect">
              <a:avLst/>
            </a:prstGeom>
            <a:gradFill>
              <a:gsLst>
                <a:gs pos="26000">
                  <a:srgbClr val="2F5597"/>
                </a:gs>
                <a:gs pos="67000">
                  <a:srgbClr val="FFA7A7"/>
                </a:gs>
                <a:gs pos="48000">
                  <a:srgbClr val="B4C7E7"/>
                </a:gs>
                <a:gs pos="94000">
                  <a:srgbClr val="A6A6A6"/>
                </a:gs>
                <a:gs pos="82000">
                  <a:srgbClr val="C00000"/>
                </a:gs>
              </a:gsLst>
              <a:lin ang="0" scaled="1"/>
            </a:gradFill>
            <a:ln w="15875">
              <a:no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2" name="TextBox 11">
              <a:extLst>
                <a:ext uri="{FF2B5EF4-FFF2-40B4-BE49-F238E27FC236}">
                  <a16:creationId xmlns:a16="http://schemas.microsoft.com/office/drawing/2014/main" id="{00000000-0008-0000-0000-00000A000000}"/>
                </a:ext>
              </a:extLst>
            </p:cNvPr>
            <p:cNvSpPr txBox="1"/>
            <p:nvPr/>
          </p:nvSpPr>
          <p:spPr>
            <a:xfrm>
              <a:off x="331527" y="-7050"/>
              <a:ext cx="653834" cy="45053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Very Important</a:t>
              </a:r>
            </a:p>
          </p:txBody>
        </p:sp>
        <p:sp>
          <p:nvSpPr>
            <p:cNvPr id="23" name="TextBox 12">
              <a:extLst>
                <a:ext uri="{FF2B5EF4-FFF2-40B4-BE49-F238E27FC236}">
                  <a16:creationId xmlns:a16="http://schemas.microsoft.com/office/drawing/2014/main" id="{00000000-0008-0000-0000-00000C000000}"/>
                </a:ext>
              </a:extLst>
            </p:cNvPr>
            <p:cNvSpPr txBox="1"/>
            <p:nvPr/>
          </p:nvSpPr>
          <p:spPr>
            <a:xfrm>
              <a:off x="1620718" y="2329"/>
              <a:ext cx="1293228" cy="45670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a:t>
              </a:r>
            </a:p>
            <a:p>
              <a:pPr algn="ctr"/>
              <a:r>
                <a:rPr lang="en-US" sz="1100" b="1" i="1">
                  <a:solidFill>
                    <a:schemeClr val="bg1"/>
                  </a:solidFill>
                </a:rPr>
                <a:t>Important</a:t>
              </a:r>
            </a:p>
          </p:txBody>
        </p:sp>
        <p:sp>
          <p:nvSpPr>
            <p:cNvPr id="24" name="TextBox 13">
              <a:extLst>
                <a:ext uri="{FF2B5EF4-FFF2-40B4-BE49-F238E27FC236}">
                  <a16:creationId xmlns:a16="http://schemas.microsoft.com/office/drawing/2014/main" id="{00000000-0008-0000-0000-00000E000000}"/>
                </a:ext>
              </a:extLst>
            </p:cNvPr>
            <p:cNvSpPr txBox="1"/>
            <p:nvPr/>
          </p:nvSpPr>
          <p:spPr>
            <a:xfrm>
              <a:off x="3024812" y="11124"/>
              <a:ext cx="728090" cy="45670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Not too Important</a:t>
              </a:r>
            </a:p>
          </p:txBody>
        </p:sp>
        <p:sp>
          <p:nvSpPr>
            <p:cNvPr id="25" name="TextBox 14">
              <a:extLst>
                <a:ext uri="{FF2B5EF4-FFF2-40B4-BE49-F238E27FC236}">
                  <a16:creationId xmlns:a16="http://schemas.microsoft.com/office/drawing/2014/main" id="{00000000-0008-0000-0000-000026000000}"/>
                </a:ext>
              </a:extLst>
            </p:cNvPr>
            <p:cNvSpPr txBox="1"/>
            <p:nvPr/>
          </p:nvSpPr>
          <p:spPr>
            <a:xfrm>
              <a:off x="4161450" y="0"/>
              <a:ext cx="753872" cy="45053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Not at all Important</a:t>
              </a:r>
            </a:p>
          </p:txBody>
        </p:sp>
        <p:sp>
          <p:nvSpPr>
            <p:cNvPr id="26" name="TextBox 15">
              <a:extLst>
                <a:ext uri="{FF2B5EF4-FFF2-40B4-BE49-F238E27FC236}">
                  <a16:creationId xmlns:a16="http://schemas.microsoft.com/office/drawing/2014/main" id="{00000000-0008-0000-0000-000028000000}"/>
                </a:ext>
              </a:extLst>
            </p:cNvPr>
            <p:cNvSpPr txBox="1"/>
            <p:nvPr/>
          </p:nvSpPr>
          <p:spPr>
            <a:xfrm>
              <a:off x="5043166" y="94946"/>
              <a:ext cx="529071" cy="23584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DK</a:t>
              </a:r>
            </a:p>
          </p:txBody>
        </p:sp>
      </p:grpSp>
      <p:graphicFrame>
        <p:nvGraphicFramePr>
          <p:cNvPr id="28" name="Chart 27">
            <a:extLst>
              <a:ext uri="{FF2B5EF4-FFF2-40B4-BE49-F238E27FC236}">
                <a16:creationId xmlns:a16="http://schemas.microsoft.com/office/drawing/2014/main" id="{BCF8BD89-2A4B-4379-A724-5E72202D4206}"/>
              </a:ext>
            </a:extLst>
          </p:cNvPr>
          <p:cNvGraphicFramePr>
            <a:graphicFrameLocks/>
          </p:cNvGraphicFramePr>
          <p:nvPr>
            <p:extLst>
              <p:ext uri="{D42A27DB-BD31-4B8C-83A1-F6EECF244321}">
                <p14:modId xmlns:p14="http://schemas.microsoft.com/office/powerpoint/2010/main" val="1575195882"/>
              </p:ext>
            </p:extLst>
          </p:nvPr>
        </p:nvGraphicFramePr>
        <p:xfrm>
          <a:off x="1938477" y="2098996"/>
          <a:ext cx="9686395" cy="5216204"/>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a:extLst>
              <a:ext uri="{FF2B5EF4-FFF2-40B4-BE49-F238E27FC236}">
                <a16:creationId xmlns:a16="http://schemas.microsoft.com/office/drawing/2014/main" id="{035465C9-05D8-4F8C-53E9-C80423D9FD7F}"/>
              </a:ext>
            </a:extLst>
          </p:cNvPr>
          <p:cNvSpPr txBox="1"/>
          <p:nvPr/>
        </p:nvSpPr>
        <p:spPr>
          <a:xfrm>
            <a:off x="11649747" y="1807590"/>
            <a:ext cx="1180715" cy="461665"/>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Important</a:t>
            </a:r>
            <a:r>
              <a:rPr lang="en-US" sz="1200" b="1" i="1">
                <a:effectLst/>
                <a:latin typeface="Corbel" panose="020B0503020204020204" pitchFamily="34" charset="0"/>
                <a:ea typeface="Calibri" panose="020F0502020204030204" pitchFamily="34" charset="0"/>
                <a:cs typeface="Times New Roman" panose="02020603050405020304" pitchFamily="18" charset="0"/>
              </a:rPr>
              <a:t>-</a:t>
            </a:r>
          </a:p>
          <a:p>
            <a:pPr algn="ctr"/>
            <a:r>
              <a:rPr lang="en-US" sz="1200" b="1" i="1">
                <a:effectLst/>
                <a:latin typeface="Corbel" panose="020B0503020204020204" pitchFamily="34" charset="0"/>
                <a:ea typeface="Calibri" panose="020F0502020204030204" pitchFamily="34" charset="0"/>
                <a:cs typeface="Times New Roman" panose="02020603050405020304" pitchFamily="18" charset="0"/>
              </a:rPr>
              <a:t>Not Important</a:t>
            </a:r>
            <a:endParaRPr lang="en-US" sz="1200" b="1" i="1">
              <a:latin typeface="Corbel" panose="020B0503020204020204" pitchFamily="34" charset="0"/>
            </a:endParaRPr>
          </a:p>
        </p:txBody>
      </p:sp>
      <p:cxnSp>
        <p:nvCxnSpPr>
          <p:cNvPr id="31" name="Straight Arrow Connector 30">
            <a:extLst>
              <a:ext uri="{FF2B5EF4-FFF2-40B4-BE49-F238E27FC236}">
                <a16:creationId xmlns:a16="http://schemas.microsoft.com/office/drawing/2014/main" id="{FF603224-BB23-062D-E788-20B8E8F3AF93}"/>
              </a:ext>
            </a:extLst>
          </p:cNvPr>
          <p:cNvCxnSpPr>
            <a:cxnSpLocks/>
          </p:cNvCxnSpPr>
          <p:nvPr/>
        </p:nvCxnSpPr>
        <p:spPr>
          <a:xfrm>
            <a:off x="449705" y="3007009"/>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8E35E7F-9296-8CD6-8AA6-EE9165C040EF}"/>
              </a:ext>
            </a:extLst>
          </p:cNvPr>
          <p:cNvCxnSpPr>
            <a:cxnSpLocks/>
          </p:cNvCxnSpPr>
          <p:nvPr/>
        </p:nvCxnSpPr>
        <p:spPr>
          <a:xfrm>
            <a:off x="449705" y="3672591"/>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0F9E3C8-391A-C9C1-3270-E68BF97F01A7}"/>
              </a:ext>
            </a:extLst>
          </p:cNvPr>
          <p:cNvCxnSpPr>
            <a:cxnSpLocks/>
          </p:cNvCxnSpPr>
          <p:nvPr/>
        </p:nvCxnSpPr>
        <p:spPr>
          <a:xfrm>
            <a:off x="459699" y="4349646"/>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9BAF4AE-AC9D-049C-699E-6D3ED2FA393E}"/>
              </a:ext>
            </a:extLst>
          </p:cNvPr>
          <p:cNvCxnSpPr>
            <a:cxnSpLocks/>
          </p:cNvCxnSpPr>
          <p:nvPr/>
        </p:nvCxnSpPr>
        <p:spPr>
          <a:xfrm>
            <a:off x="459699" y="502420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34177F5-1E2D-3409-B1B8-E02718B632FD}"/>
              </a:ext>
            </a:extLst>
          </p:cNvPr>
          <p:cNvCxnSpPr>
            <a:cxnSpLocks/>
          </p:cNvCxnSpPr>
          <p:nvPr/>
        </p:nvCxnSpPr>
        <p:spPr>
          <a:xfrm>
            <a:off x="459699" y="5698762"/>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7A1C8A9-BF03-22C4-5715-E836D0242AA3}"/>
              </a:ext>
            </a:extLst>
          </p:cNvPr>
          <p:cNvCxnSpPr>
            <a:cxnSpLocks/>
          </p:cNvCxnSpPr>
          <p:nvPr/>
        </p:nvCxnSpPr>
        <p:spPr>
          <a:xfrm>
            <a:off x="449705" y="638081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BAEC3BE0-A66B-8476-C2CB-FECE6849B3E6}"/>
              </a:ext>
            </a:extLst>
          </p:cNvPr>
          <p:cNvSpPr txBox="1"/>
          <p:nvPr/>
        </p:nvSpPr>
        <p:spPr>
          <a:xfrm>
            <a:off x="0" y="2398371"/>
            <a:ext cx="1938477" cy="461665"/>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Reducing inflation and rising costs</a:t>
            </a:r>
          </a:p>
        </p:txBody>
      </p:sp>
      <p:sp>
        <p:nvSpPr>
          <p:cNvPr id="48" name="TextBox 47">
            <a:extLst>
              <a:ext uri="{FF2B5EF4-FFF2-40B4-BE49-F238E27FC236}">
                <a16:creationId xmlns:a16="http://schemas.microsoft.com/office/drawing/2014/main" id="{5B7B70CD-DB8B-2D10-D271-D0245A2B22E0}"/>
              </a:ext>
            </a:extLst>
          </p:cNvPr>
          <p:cNvSpPr txBox="1"/>
          <p:nvPr/>
        </p:nvSpPr>
        <p:spPr>
          <a:xfrm>
            <a:off x="0" y="3772056"/>
            <a:ext cx="1938477" cy="461665"/>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Reducing government spending</a:t>
            </a:r>
          </a:p>
        </p:txBody>
      </p:sp>
      <p:sp>
        <p:nvSpPr>
          <p:cNvPr id="49" name="TextBox 48">
            <a:extLst>
              <a:ext uri="{FF2B5EF4-FFF2-40B4-BE49-F238E27FC236}">
                <a16:creationId xmlns:a16="http://schemas.microsoft.com/office/drawing/2014/main" id="{3324905D-5318-8244-E897-54A3159884E5}"/>
              </a:ext>
            </a:extLst>
          </p:cNvPr>
          <p:cNvSpPr txBox="1"/>
          <p:nvPr/>
        </p:nvSpPr>
        <p:spPr>
          <a:xfrm>
            <a:off x="26089" y="3028360"/>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Securing the border and stopping illegal immigration</a:t>
            </a:r>
          </a:p>
        </p:txBody>
      </p:sp>
      <p:sp>
        <p:nvSpPr>
          <p:cNvPr id="50" name="TextBox 49">
            <a:extLst>
              <a:ext uri="{FF2B5EF4-FFF2-40B4-BE49-F238E27FC236}">
                <a16:creationId xmlns:a16="http://schemas.microsoft.com/office/drawing/2014/main" id="{34411DF7-AC93-52F1-0BD3-D21C50B4A456}"/>
              </a:ext>
            </a:extLst>
          </p:cNvPr>
          <p:cNvSpPr txBox="1"/>
          <p:nvPr/>
        </p:nvSpPr>
        <p:spPr>
          <a:xfrm>
            <a:off x="26089" y="4452363"/>
            <a:ext cx="1938477" cy="461665"/>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Working across the aisle to get things done</a:t>
            </a:r>
          </a:p>
        </p:txBody>
      </p:sp>
      <p:sp>
        <p:nvSpPr>
          <p:cNvPr id="51" name="TextBox 50">
            <a:extLst>
              <a:ext uri="{FF2B5EF4-FFF2-40B4-BE49-F238E27FC236}">
                <a16:creationId xmlns:a16="http://schemas.microsoft.com/office/drawing/2014/main" id="{2A2F3000-2B42-D435-90E0-DD08517082F4}"/>
              </a:ext>
            </a:extLst>
          </p:cNvPr>
          <p:cNvSpPr txBox="1"/>
          <p:nvPr/>
        </p:nvSpPr>
        <p:spPr>
          <a:xfrm>
            <a:off x="26089" y="6401878"/>
            <a:ext cx="2095019" cy="600164"/>
          </a:xfrm>
          <a:prstGeom prst="rect">
            <a:avLst/>
          </a:prstGeom>
          <a:noFill/>
        </p:spPr>
        <p:txBody>
          <a:bodyPr wrap="square">
            <a:spAutoFit/>
          </a:bodyPr>
          <a:lstStyle/>
          <a:p>
            <a:pPr algn="ctr"/>
            <a:r>
              <a:rPr lang="en-US" sz="1100">
                <a:latin typeface="Corbel" panose="020B0503020204020204" pitchFamily="34" charset="0"/>
                <a:ea typeface="MS Mincho" panose="02020609040205080304" pitchFamily="49" charset="-128"/>
              </a:rPr>
              <a:t>Protecting and expanding access to abortion and women’s reproductive health services</a:t>
            </a:r>
          </a:p>
        </p:txBody>
      </p:sp>
      <p:sp>
        <p:nvSpPr>
          <p:cNvPr id="52" name="TextBox 51">
            <a:extLst>
              <a:ext uri="{FF2B5EF4-FFF2-40B4-BE49-F238E27FC236}">
                <a16:creationId xmlns:a16="http://schemas.microsoft.com/office/drawing/2014/main" id="{95DA86CB-DC1D-6F88-F565-C511F4F690E1}"/>
              </a:ext>
            </a:extLst>
          </p:cNvPr>
          <p:cNvSpPr txBox="1"/>
          <p:nvPr/>
        </p:nvSpPr>
        <p:spPr>
          <a:xfrm>
            <a:off x="26089" y="5100483"/>
            <a:ext cx="1938477" cy="461665"/>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Providing aid to Israel in its war against Hamas</a:t>
            </a:r>
          </a:p>
        </p:txBody>
      </p:sp>
      <p:sp>
        <p:nvSpPr>
          <p:cNvPr id="54" name="TextBox 53">
            <a:extLst>
              <a:ext uri="{FF2B5EF4-FFF2-40B4-BE49-F238E27FC236}">
                <a16:creationId xmlns:a16="http://schemas.microsoft.com/office/drawing/2014/main" id="{9D0B6C31-4B92-0011-8503-F6C8AEF55961}"/>
              </a:ext>
            </a:extLst>
          </p:cNvPr>
          <p:cNvSpPr txBox="1"/>
          <p:nvPr/>
        </p:nvSpPr>
        <p:spPr>
          <a:xfrm>
            <a:off x="26089" y="5798508"/>
            <a:ext cx="1938477" cy="461665"/>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Providing aid to Ukraine in its war against Russia</a:t>
            </a:r>
          </a:p>
        </p:txBody>
      </p:sp>
      <p:sp>
        <p:nvSpPr>
          <p:cNvPr id="55" name="TextBox 54">
            <a:extLst>
              <a:ext uri="{FF2B5EF4-FFF2-40B4-BE49-F238E27FC236}">
                <a16:creationId xmlns:a16="http://schemas.microsoft.com/office/drawing/2014/main" id="{A0415F09-9455-5BD5-6636-AB77CAC36828}"/>
              </a:ext>
            </a:extLst>
          </p:cNvPr>
          <p:cNvSpPr txBox="1"/>
          <p:nvPr/>
        </p:nvSpPr>
        <p:spPr>
          <a:xfrm>
            <a:off x="11817703" y="2321225"/>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97%</a:t>
            </a:r>
            <a:r>
              <a:rPr lang="en-US" sz="1200" b="1" i="1">
                <a:effectLst/>
                <a:latin typeface="Corbel" panose="020B0503020204020204" pitchFamily="34" charset="0"/>
                <a:ea typeface="Calibri" panose="020F0502020204030204" pitchFamily="34" charset="0"/>
                <a:cs typeface="Times New Roman" panose="02020603050405020304" pitchFamily="18" charset="0"/>
              </a:rPr>
              <a:t>-3%</a:t>
            </a:r>
            <a:endParaRPr lang="en-US" sz="1200" b="1" i="1">
              <a:latin typeface="Corbel" panose="020B0503020204020204" pitchFamily="34" charset="0"/>
            </a:endParaRPr>
          </a:p>
        </p:txBody>
      </p:sp>
      <p:sp>
        <p:nvSpPr>
          <p:cNvPr id="56" name="TextBox 55">
            <a:extLst>
              <a:ext uri="{FF2B5EF4-FFF2-40B4-BE49-F238E27FC236}">
                <a16:creationId xmlns:a16="http://schemas.microsoft.com/office/drawing/2014/main" id="{1DE25715-A62A-7A3D-0E5F-25F27EDE09C5}"/>
              </a:ext>
            </a:extLst>
          </p:cNvPr>
          <p:cNvSpPr txBox="1"/>
          <p:nvPr/>
        </p:nvSpPr>
        <p:spPr>
          <a:xfrm>
            <a:off x="11817703" y="2654015"/>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96%</a:t>
            </a:r>
            <a:r>
              <a:rPr lang="en-US" sz="1200" b="1" i="1">
                <a:effectLst/>
                <a:latin typeface="Corbel" panose="020B0503020204020204" pitchFamily="34" charset="0"/>
                <a:ea typeface="Calibri" panose="020F0502020204030204" pitchFamily="34" charset="0"/>
                <a:cs typeface="Times New Roman" panose="02020603050405020304" pitchFamily="18" charset="0"/>
              </a:rPr>
              <a:t>-3%</a:t>
            </a:r>
            <a:endParaRPr lang="en-US" sz="1200" b="1" i="1">
              <a:latin typeface="Corbel" panose="020B0503020204020204" pitchFamily="34" charset="0"/>
            </a:endParaRPr>
          </a:p>
        </p:txBody>
      </p:sp>
      <p:sp>
        <p:nvSpPr>
          <p:cNvPr id="57" name="TextBox 56">
            <a:extLst>
              <a:ext uri="{FF2B5EF4-FFF2-40B4-BE49-F238E27FC236}">
                <a16:creationId xmlns:a16="http://schemas.microsoft.com/office/drawing/2014/main" id="{1921B1B7-4BCF-149B-03C3-E15165C94C74}"/>
              </a:ext>
            </a:extLst>
          </p:cNvPr>
          <p:cNvSpPr txBox="1"/>
          <p:nvPr/>
        </p:nvSpPr>
        <p:spPr>
          <a:xfrm>
            <a:off x="11817703" y="3015929"/>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95%</a:t>
            </a:r>
            <a:r>
              <a:rPr lang="en-US" sz="1200" b="1" i="1">
                <a:effectLst/>
                <a:latin typeface="Corbel" panose="020B0503020204020204" pitchFamily="34" charset="0"/>
                <a:ea typeface="Calibri" panose="020F0502020204030204" pitchFamily="34" charset="0"/>
                <a:cs typeface="Times New Roman" panose="02020603050405020304" pitchFamily="18" charset="0"/>
              </a:rPr>
              <a:t>-5%</a:t>
            </a:r>
            <a:endParaRPr lang="en-US" sz="1200" b="1" i="1">
              <a:latin typeface="Corbel" panose="020B0503020204020204" pitchFamily="34" charset="0"/>
            </a:endParaRPr>
          </a:p>
        </p:txBody>
      </p:sp>
      <p:sp>
        <p:nvSpPr>
          <p:cNvPr id="58" name="TextBox 57">
            <a:extLst>
              <a:ext uri="{FF2B5EF4-FFF2-40B4-BE49-F238E27FC236}">
                <a16:creationId xmlns:a16="http://schemas.microsoft.com/office/drawing/2014/main" id="{5C2D301D-3FBA-D94A-B2D8-D2C0767088DE}"/>
              </a:ext>
            </a:extLst>
          </p:cNvPr>
          <p:cNvSpPr txBox="1"/>
          <p:nvPr/>
        </p:nvSpPr>
        <p:spPr>
          <a:xfrm>
            <a:off x="11817703" y="3348719"/>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83%</a:t>
            </a:r>
            <a:r>
              <a:rPr lang="en-US" sz="1200" b="1" i="1">
                <a:effectLst/>
                <a:latin typeface="Corbel" panose="020B0503020204020204" pitchFamily="34" charset="0"/>
                <a:ea typeface="Calibri" panose="020F0502020204030204" pitchFamily="34" charset="0"/>
                <a:cs typeface="Times New Roman" panose="02020603050405020304" pitchFamily="18" charset="0"/>
              </a:rPr>
              <a:t>-15%</a:t>
            </a:r>
            <a:endParaRPr lang="en-US" sz="1200" b="1" i="1">
              <a:latin typeface="Corbel" panose="020B0503020204020204" pitchFamily="34" charset="0"/>
            </a:endParaRPr>
          </a:p>
        </p:txBody>
      </p:sp>
      <p:sp>
        <p:nvSpPr>
          <p:cNvPr id="59" name="TextBox 58">
            <a:extLst>
              <a:ext uri="{FF2B5EF4-FFF2-40B4-BE49-F238E27FC236}">
                <a16:creationId xmlns:a16="http://schemas.microsoft.com/office/drawing/2014/main" id="{C5ADBBFB-55B2-07A4-3858-83530FB8B548}"/>
              </a:ext>
            </a:extLst>
          </p:cNvPr>
          <p:cNvSpPr txBox="1"/>
          <p:nvPr/>
        </p:nvSpPr>
        <p:spPr>
          <a:xfrm>
            <a:off x="11817703" y="3697980"/>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95%</a:t>
            </a:r>
            <a:r>
              <a:rPr lang="en-US" sz="1200" b="1" i="1">
                <a:effectLst/>
                <a:latin typeface="Corbel" panose="020B0503020204020204" pitchFamily="34" charset="0"/>
                <a:ea typeface="Calibri" panose="020F0502020204030204" pitchFamily="34" charset="0"/>
                <a:cs typeface="Times New Roman" panose="02020603050405020304" pitchFamily="18" charset="0"/>
              </a:rPr>
              <a:t>-4%</a:t>
            </a:r>
            <a:endParaRPr lang="en-US" sz="1200" b="1" i="1">
              <a:latin typeface="Corbel" panose="020B0503020204020204" pitchFamily="34" charset="0"/>
            </a:endParaRPr>
          </a:p>
        </p:txBody>
      </p:sp>
      <p:sp>
        <p:nvSpPr>
          <p:cNvPr id="60" name="TextBox 59">
            <a:extLst>
              <a:ext uri="{FF2B5EF4-FFF2-40B4-BE49-F238E27FC236}">
                <a16:creationId xmlns:a16="http://schemas.microsoft.com/office/drawing/2014/main" id="{EB994150-7247-6538-34FD-E039E6AC82E9}"/>
              </a:ext>
            </a:extLst>
          </p:cNvPr>
          <p:cNvSpPr txBox="1"/>
          <p:nvPr/>
        </p:nvSpPr>
        <p:spPr>
          <a:xfrm>
            <a:off x="11817703" y="4030770"/>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88%</a:t>
            </a:r>
            <a:r>
              <a:rPr lang="en-US" sz="1200" b="1" i="1">
                <a:effectLst/>
                <a:latin typeface="Corbel" panose="020B0503020204020204" pitchFamily="34" charset="0"/>
                <a:ea typeface="Calibri" panose="020F0502020204030204" pitchFamily="34" charset="0"/>
                <a:cs typeface="Times New Roman" panose="02020603050405020304" pitchFamily="18" charset="0"/>
              </a:rPr>
              <a:t>-9%</a:t>
            </a:r>
            <a:endParaRPr lang="en-US" sz="1200" b="1" i="1">
              <a:latin typeface="Corbel" panose="020B0503020204020204" pitchFamily="34" charset="0"/>
            </a:endParaRPr>
          </a:p>
        </p:txBody>
      </p:sp>
      <p:sp>
        <p:nvSpPr>
          <p:cNvPr id="61" name="TextBox 60">
            <a:extLst>
              <a:ext uri="{FF2B5EF4-FFF2-40B4-BE49-F238E27FC236}">
                <a16:creationId xmlns:a16="http://schemas.microsoft.com/office/drawing/2014/main" id="{A1A5F781-7AB6-192B-DA56-B9253188F8D4}"/>
              </a:ext>
            </a:extLst>
          </p:cNvPr>
          <p:cNvSpPr txBox="1"/>
          <p:nvPr/>
        </p:nvSpPr>
        <p:spPr>
          <a:xfrm>
            <a:off x="11817703" y="4371971"/>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87%</a:t>
            </a:r>
            <a:r>
              <a:rPr lang="en-US" sz="1200" b="1" i="1">
                <a:effectLst/>
                <a:latin typeface="Corbel" panose="020B0503020204020204" pitchFamily="34" charset="0"/>
                <a:ea typeface="Calibri" panose="020F0502020204030204" pitchFamily="34" charset="0"/>
                <a:cs typeface="Times New Roman" panose="02020603050405020304" pitchFamily="18" charset="0"/>
              </a:rPr>
              <a:t>-8%</a:t>
            </a:r>
            <a:endParaRPr lang="en-US" sz="1200" b="1" i="1">
              <a:latin typeface="Corbel" panose="020B0503020204020204" pitchFamily="34" charset="0"/>
            </a:endParaRPr>
          </a:p>
        </p:txBody>
      </p:sp>
      <p:sp>
        <p:nvSpPr>
          <p:cNvPr id="62" name="TextBox 61">
            <a:extLst>
              <a:ext uri="{FF2B5EF4-FFF2-40B4-BE49-F238E27FC236}">
                <a16:creationId xmlns:a16="http://schemas.microsoft.com/office/drawing/2014/main" id="{1C074B15-75A1-F81E-B44F-903CFDC4D9E8}"/>
              </a:ext>
            </a:extLst>
          </p:cNvPr>
          <p:cNvSpPr txBox="1"/>
          <p:nvPr/>
        </p:nvSpPr>
        <p:spPr>
          <a:xfrm>
            <a:off x="11817703" y="4704761"/>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84%</a:t>
            </a:r>
            <a:r>
              <a:rPr lang="en-US" sz="1200" b="1" i="1">
                <a:effectLst/>
                <a:latin typeface="Corbel" panose="020B0503020204020204" pitchFamily="34" charset="0"/>
                <a:ea typeface="Calibri" panose="020F0502020204030204" pitchFamily="34" charset="0"/>
                <a:cs typeface="Times New Roman" panose="02020603050405020304" pitchFamily="18" charset="0"/>
              </a:rPr>
              <a:t>-8%</a:t>
            </a:r>
            <a:endParaRPr lang="en-US" sz="1200" b="1" i="1">
              <a:latin typeface="Corbel" panose="020B0503020204020204" pitchFamily="34" charset="0"/>
            </a:endParaRPr>
          </a:p>
        </p:txBody>
      </p:sp>
      <p:sp>
        <p:nvSpPr>
          <p:cNvPr id="63" name="TextBox 62">
            <a:extLst>
              <a:ext uri="{FF2B5EF4-FFF2-40B4-BE49-F238E27FC236}">
                <a16:creationId xmlns:a16="http://schemas.microsoft.com/office/drawing/2014/main" id="{9144CA01-53C0-387A-1B09-2FDA8654FC73}"/>
              </a:ext>
            </a:extLst>
          </p:cNvPr>
          <p:cNvSpPr txBox="1"/>
          <p:nvPr/>
        </p:nvSpPr>
        <p:spPr>
          <a:xfrm>
            <a:off x="11817703" y="5050288"/>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78%</a:t>
            </a:r>
            <a:r>
              <a:rPr lang="en-US" sz="1200" b="1" i="1">
                <a:effectLst/>
                <a:latin typeface="Corbel" panose="020B0503020204020204" pitchFamily="34" charset="0"/>
                <a:ea typeface="Calibri" panose="020F0502020204030204" pitchFamily="34" charset="0"/>
                <a:cs typeface="Times New Roman" panose="02020603050405020304" pitchFamily="18" charset="0"/>
              </a:rPr>
              <a:t>-19%</a:t>
            </a:r>
            <a:endParaRPr lang="en-US" sz="1200" b="1" i="1">
              <a:latin typeface="Corbel" panose="020B0503020204020204" pitchFamily="34" charset="0"/>
            </a:endParaRPr>
          </a:p>
        </p:txBody>
      </p:sp>
      <p:sp>
        <p:nvSpPr>
          <p:cNvPr id="64" name="TextBox 63">
            <a:extLst>
              <a:ext uri="{FF2B5EF4-FFF2-40B4-BE49-F238E27FC236}">
                <a16:creationId xmlns:a16="http://schemas.microsoft.com/office/drawing/2014/main" id="{5E1B668D-65D7-DB32-18CA-B4CA682CAF2D}"/>
              </a:ext>
            </a:extLst>
          </p:cNvPr>
          <p:cNvSpPr txBox="1"/>
          <p:nvPr/>
        </p:nvSpPr>
        <p:spPr>
          <a:xfrm>
            <a:off x="11817703" y="5383078"/>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58%</a:t>
            </a:r>
            <a:r>
              <a:rPr lang="en-US" sz="1200" b="1" i="1">
                <a:effectLst/>
                <a:latin typeface="Corbel" panose="020B0503020204020204" pitchFamily="34" charset="0"/>
                <a:ea typeface="Calibri" panose="020F0502020204030204" pitchFamily="34" charset="0"/>
                <a:cs typeface="Times New Roman" panose="02020603050405020304" pitchFamily="18" charset="0"/>
              </a:rPr>
              <a:t>-35%</a:t>
            </a:r>
            <a:endParaRPr lang="en-US" sz="1200" b="1" i="1">
              <a:latin typeface="Corbel" panose="020B0503020204020204" pitchFamily="34" charset="0"/>
            </a:endParaRPr>
          </a:p>
        </p:txBody>
      </p:sp>
      <p:sp>
        <p:nvSpPr>
          <p:cNvPr id="65" name="TextBox 64">
            <a:extLst>
              <a:ext uri="{FF2B5EF4-FFF2-40B4-BE49-F238E27FC236}">
                <a16:creationId xmlns:a16="http://schemas.microsoft.com/office/drawing/2014/main" id="{DA4B004F-6E7A-070D-E4A0-BBFB3BABC03A}"/>
              </a:ext>
            </a:extLst>
          </p:cNvPr>
          <p:cNvSpPr txBox="1"/>
          <p:nvPr/>
        </p:nvSpPr>
        <p:spPr>
          <a:xfrm>
            <a:off x="11817703" y="5711416"/>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56%</a:t>
            </a:r>
            <a:r>
              <a:rPr lang="en-US" sz="1200" b="1" i="1">
                <a:effectLst/>
                <a:latin typeface="Corbel" panose="020B0503020204020204" pitchFamily="34" charset="0"/>
                <a:ea typeface="Calibri" panose="020F0502020204030204" pitchFamily="34" charset="0"/>
                <a:cs typeface="Times New Roman" panose="02020603050405020304" pitchFamily="18" charset="0"/>
              </a:rPr>
              <a:t>-41%</a:t>
            </a:r>
            <a:endParaRPr lang="en-US" sz="1200" b="1" i="1">
              <a:latin typeface="Corbel" panose="020B0503020204020204" pitchFamily="34" charset="0"/>
            </a:endParaRPr>
          </a:p>
        </p:txBody>
      </p:sp>
      <p:sp>
        <p:nvSpPr>
          <p:cNvPr id="66" name="TextBox 65">
            <a:extLst>
              <a:ext uri="{FF2B5EF4-FFF2-40B4-BE49-F238E27FC236}">
                <a16:creationId xmlns:a16="http://schemas.microsoft.com/office/drawing/2014/main" id="{246C1E31-31EC-947D-6E93-5EC5D0490ED6}"/>
              </a:ext>
            </a:extLst>
          </p:cNvPr>
          <p:cNvSpPr txBox="1"/>
          <p:nvPr/>
        </p:nvSpPr>
        <p:spPr>
          <a:xfrm>
            <a:off x="11817703" y="6044206"/>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62%</a:t>
            </a:r>
            <a:r>
              <a:rPr lang="en-US" sz="1200" b="1" i="1">
                <a:effectLst/>
                <a:latin typeface="Corbel" panose="020B0503020204020204" pitchFamily="34" charset="0"/>
                <a:ea typeface="Calibri" panose="020F0502020204030204" pitchFamily="34" charset="0"/>
                <a:cs typeface="Times New Roman" panose="02020603050405020304" pitchFamily="18" charset="0"/>
              </a:rPr>
              <a:t>-32%</a:t>
            </a:r>
            <a:endParaRPr lang="en-US" sz="1200" b="1" i="1">
              <a:latin typeface="Corbel" panose="020B0503020204020204" pitchFamily="34" charset="0"/>
            </a:endParaRPr>
          </a:p>
        </p:txBody>
      </p:sp>
      <p:sp>
        <p:nvSpPr>
          <p:cNvPr id="67" name="TextBox 66">
            <a:extLst>
              <a:ext uri="{FF2B5EF4-FFF2-40B4-BE49-F238E27FC236}">
                <a16:creationId xmlns:a16="http://schemas.microsoft.com/office/drawing/2014/main" id="{32ADB0BB-16CF-2C72-0378-1D1D448DA156}"/>
              </a:ext>
            </a:extLst>
          </p:cNvPr>
          <p:cNvSpPr txBox="1"/>
          <p:nvPr/>
        </p:nvSpPr>
        <p:spPr>
          <a:xfrm>
            <a:off x="11817703" y="6401878"/>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42%</a:t>
            </a:r>
            <a:r>
              <a:rPr lang="en-US" sz="1200" b="1" i="1">
                <a:effectLst/>
                <a:latin typeface="Corbel" panose="020B0503020204020204" pitchFamily="34" charset="0"/>
                <a:ea typeface="Calibri" panose="020F0502020204030204" pitchFamily="34" charset="0"/>
                <a:cs typeface="Times New Roman" panose="02020603050405020304" pitchFamily="18" charset="0"/>
              </a:rPr>
              <a:t>-52%</a:t>
            </a:r>
            <a:endParaRPr lang="en-US" sz="1200" b="1" i="1">
              <a:latin typeface="Corbel" panose="020B0503020204020204" pitchFamily="34" charset="0"/>
            </a:endParaRPr>
          </a:p>
        </p:txBody>
      </p:sp>
      <p:sp>
        <p:nvSpPr>
          <p:cNvPr id="68" name="TextBox 67">
            <a:extLst>
              <a:ext uri="{FF2B5EF4-FFF2-40B4-BE49-F238E27FC236}">
                <a16:creationId xmlns:a16="http://schemas.microsoft.com/office/drawing/2014/main" id="{A3710380-6E0E-87F0-EDA7-594721E96EEE}"/>
              </a:ext>
            </a:extLst>
          </p:cNvPr>
          <p:cNvSpPr txBox="1"/>
          <p:nvPr/>
        </p:nvSpPr>
        <p:spPr>
          <a:xfrm>
            <a:off x="11817703" y="6734668"/>
            <a:ext cx="844805" cy="276998"/>
          </a:xfrm>
          <a:prstGeom prst="rect">
            <a:avLst/>
          </a:prstGeom>
          <a:noFill/>
        </p:spPr>
        <p:txBody>
          <a:bodyPr wrap="square">
            <a:spAutoFit/>
          </a:bodyPr>
          <a:lstStyle/>
          <a:p>
            <a:pPr algn="ctr"/>
            <a:r>
              <a:rPr lang="en-US" sz="1200" b="1" i="1">
                <a:latin typeface="Corbel" panose="020B0503020204020204" pitchFamily="34" charset="0"/>
                <a:ea typeface="Calibri" panose="020F0502020204030204" pitchFamily="34" charset="0"/>
                <a:cs typeface="Times New Roman" panose="02020603050405020304" pitchFamily="18" charset="0"/>
              </a:rPr>
              <a:t>72%</a:t>
            </a:r>
            <a:r>
              <a:rPr lang="en-US" sz="1200" b="1" i="1">
                <a:effectLst/>
                <a:latin typeface="Corbel" panose="020B0503020204020204" pitchFamily="34" charset="0"/>
                <a:ea typeface="Calibri" panose="020F0502020204030204" pitchFamily="34" charset="0"/>
                <a:cs typeface="Times New Roman" panose="02020603050405020304" pitchFamily="18" charset="0"/>
              </a:rPr>
              <a:t>-24%</a:t>
            </a:r>
            <a:endParaRPr lang="en-US" sz="1200" b="1" i="1">
              <a:latin typeface="Corbel" panose="020B0503020204020204" pitchFamily="34" charset="0"/>
            </a:endParaRPr>
          </a:p>
        </p:txBody>
      </p:sp>
      <p:sp>
        <p:nvSpPr>
          <p:cNvPr id="2" name="Rounded Rectangle 1">
            <a:extLst>
              <a:ext uri="{FF2B5EF4-FFF2-40B4-BE49-F238E27FC236}">
                <a16:creationId xmlns:a16="http://schemas.microsoft.com/office/drawing/2014/main" id="{82281432-83FA-F827-BCD5-0327A5B1CD11}"/>
              </a:ext>
            </a:extLst>
          </p:cNvPr>
          <p:cNvSpPr/>
          <p:nvPr/>
        </p:nvSpPr>
        <p:spPr>
          <a:xfrm>
            <a:off x="11837799" y="5413222"/>
            <a:ext cx="742737" cy="225930"/>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3" name="Rounded Rectangle 2">
            <a:extLst>
              <a:ext uri="{FF2B5EF4-FFF2-40B4-BE49-F238E27FC236}">
                <a16:creationId xmlns:a16="http://schemas.microsoft.com/office/drawing/2014/main" id="{82B07866-893D-7386-8B45-6538258981C9}"/>
              </a:ext>
            </a:extLst>
          </p:cNvPr>
          <p:cNvSpPr/>
          <p:nvPr/>
        </p:nvSpPr>
        <p:spPr>
          <a:xfrm>
            <a:off x="11827751" y="5731512"/>
            <a:ext cx="762833" cy="243036"/>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5" name="TextBox 4">
            <a:extLst>
              <a:ext uri="{FF2B5EF4-FFF2-40B4-BE49-F238E27FC236}">
                <a16:creationId xmlns:a16="http://schemas.microsoft.com/office/drawing/2014/main" id="{57A9ECFE-3C22-5D2A-3C22-517DF41FA518}"/>
              </a:ext>
            </a:extLst>
          </p:cNvPr>
          <p:cNvSpPr txBox="1"/>
          <p:nvPr/>
        </p:nvSpPr>
        <p:spPr>
          <a:xfrm>
            <a:off x="0" y="422538"/>
            <a:ext cx="13004800" cy="923330"/>
          </a:xfrm>
          <a:prstGeom prst="rect">
            <a:avLst/>
          </a:prstGeom>
          <a:noFill/>
        </p:spPr>
        <p:txBody>
          <a:bodyPr wrap="square" rtlCol="0">
            <a:spAutoFit/>
          </a:bodyPr>
          <a:lstStyle/>
          <a:p>
            <a:pPr algn="ctr"/>
            <a:r>
              <a:rPr lang="en-US" sz="1800">
                <a:solidFill>
                  <a:schemeClr val="bg1"/>
                </a:solidFill>
              </a:rPr>
              <a:t>The border, inflation, and spending are the top priorities of GOP primary voters in safe districts, but a majority still see aid for Ukraine as important. Voters in battleground districts actually give a bit more importance to aid for Ukraine than for Israel. Working across the aisle to get things done is seen as important by BOTH the GOP primary universe and those in battleground districts.  </a:t>
            </a:r>
          </a:p>
        </p:txBody>
      </p:sp>
      <p:sp>
        <p:nvSpPr>
          <p:cNvPr id="6" name="Rounded Rectangle 5">
            <a:extLst>
              <a:ext uri="{FF2B5EF4-FFF2-40B4-BE49-F238E27FC236}">
                <a16:creationId xmlns:a16="http://schemas.microsoft.com/office/drawing/2014/main" id="{BCD2719E-DF08-D1E3-1FB2-B7A75F0FCF3F}"/>
              </a:ext>
            </a:extLst>
          </p:cNvPr>
          <p:cNvSpPr/>
          <p:nvPr/>
        </p:nvSpPr>
        <p:spPr>
          <a:xfrm>
            <a:off x="11837799" y="6064302"/>
            <a:ext cx="752785" cy="249407"/>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7" name="Oval 6">
            <a:extLst>
              <a:ext uri="{FF2B5EF4-FFF2-40B4-BE49-F238E27FC236}">
                <a16:creationId xmlns:a16="http://schemas.microsoft.com/office/drawing/2014/main" id="{0CD2F037-39F3-2AAD-7147-788BDC7C5FAA}"/>
              </a:ext>
            </a:extLst>
          </p:cNvPr>
          <p:cNvSpPr/>
          <p:nvPr/>
        </p:nvSpPr>
        <p:spPr>
          <a:xfrm>
            <a:off x="4184733" y="6071914"/>
            <a:ext cx="548640" cy="276998"/>
          </a:xfrm>
          <a:prstGeom prst="ellipse">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8" name="Oval 7">
            <a:extLst>
              <a:ext uri="{FF2B5EF4-FFF2-40B4-BE49-F238E27FC236}">
                <a16:creationId xmlns:a16="http://schemas.microsoft.com/office/drawing/2014/main" id="{4F87294A-08E1-B8FA-136B-DBEDE223275E}"/>
              </a:ext>
            </a:extLst>
          </p:cNvPr>
          <p:cNvSpPr/>
          <p:nvPr/>
        </p:nvSpPr>
        <p:spPr>
          <a:xfrm>
            <a:off x="3784269" y="5390335"/>
            <a:ext cx="548640" cy="276998"/>
          </a:xfrm>
          <a:prstGeom prst="ellipse">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0" name="Rounded Rectangle 9">
            <a:extLst>
              <a:ext uri="{FF2B5EF4-FFF2-40B4-BE49-F238E27FC236}">
                <a16:creationId xmlns:a16="http://schemas.microsoft.com/office/drawing/2014/main" id="{6D17DE61-A94A-EEB3-6328-8A9F3F0865D0}"/>
              </a:ext>
            </a:extLst>
          </p:cNvPr>
          <p:cNvSpPr/>
          <p:nvPr/>
        </p:nvSpPr>
        <p:spPr>
          <a:xfrm>
            <a:off x="5237018" y="4415419"/>
            <a:ext cx="618836" cy="529396"/>
          </a:xfrm>
          <a:prstGeom prst="roundRect">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639037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A69C7-4DBB-1CE4-1DB9-78606B7D13FB}"/>
            </a:ext>
          </a:extLst>
        </p:cNvPr>
        <p:cNvGrpSpPr/>
        <p:nvPr/>
      </p:nvGrpSpPr>
      <p:grpSpPr>
        <a:xfrm>
          <a:off x="0" y="0"/>
          <a:ext cx="0" cy="0"/>
          <a:chOff x="0" y="0"/>
          <a:chExt cx="0" cy="0"/>
        </a:xfrm>
      </p:grpSpPr>
      <p:sp>
        <p:nvSpPr>
          <p:cNvPr id="28" name="Rectangle 27">
            <a:extLst>
              <a:ext uri="{FF2B5EF4-FFF2-40B4-BE49-F238E27FC236}">
                <a16:creationId xmlns:a16="http://schemas.microsoft.com/office/drawing/2014/main" id="{0784829C-049F-0F40-1AA0-B9BB1159D702}"/>
              </a:ext>
            </a:extLst>
          </p:cNvPr>
          <p:cNvSpPr/>
          <p:nvPr/>
        </p:nvSpPr>
        <p:spPr>
          <a:xfrm>
            <a:off x="26089" y="6598537"/>
            <a:ext cx="1060698" cy="716663"/>
          </a:xfrm>
          <a:prstGeom prst="rect">
            <a:avLst/>
          </a:prstGeom>
          <a:solidFill>
            <a:schemeClr val="bg1"/>
          </a:solidFill>
          <a:ln w="15875">
            <a:no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4" name="TextBox 3">
            <a:extLst>
              <a:ext uri="{FF2B5EF4-FFF2-40B4-BE49-F238E27FC236}">
                <a16:creationId xmlns:a16="http://schemas.microsoft.com/office/drawing/2014/main" id="{ECB0781D-CD56-49F4-C1E3-305B7041F273}"/>
              </a:ext>
            </a:extLst>
          </p:cNvPr>
          <p:cNvSpPr txBox="1"/>
          <p:nvPr/>
        </p:nvSpPr>
        <p:spPr>
          <a:xfrm>
            <a:off x="0" y="0"/>
            <a:ext cx="13004800" cy="353943"/>
          </a:xfrm>
          <a:prstGeom prst="rect">
            <a:avLst/>
          </a:prstGeom>
          <a:noFill/>
        </p:spPr>
        <p:txBody>
          <a:bodyPr wrap="square" rtlCol="0">
            <a:spAutoFit/>
          </a:bodyPr>
          <a:lstStyle/>
          <a:p>
            <a:pPr algn="ctr"/>
            <a:r>
              <a:rPr lang="en-US" sz="1680" b="1">
                <a:solidFill>
                  <a:schemeClr val="bg1"/>
                </a:solidFill>
                <a:latin typeface="Corbel" panose="020B0503020204020204" pitchFamily="34" charset="0"/>
              </a:rPr>
              <a:t>UKRAINE FUNDING OPINIONS</a:t>
            </a:r>
          </a:p>
        </p:txBody>
      </p:sp>
      <p:grpSp>
        <p:nvGrpSpPr>
          <p:cNvPr id="7" name="Group 6">
            <a:extLst>
              <a:ext uri="{FF2B5EF4-FFF2-40B4-BE49-F238E27FC236}">
                <a16:creationId xmlns:a16="http://schemas.microsoft.com/office/drawing/2014/main" id="{191F312B-8FE9-87F1-8BDE-5F67A8AEA133}"/>
              </a:ext>
            </a:extLst>
          </p:cNvPr>
          <p:cNvGrpSpPr/>
          <p:nvPr/>
        </p:nvGrpSpPr>
        <p:grpSpPr>
          <a:xfrm>
            <a:off x="6017416" y="1526683"/>
            <a:ext cx="1243668" cy="430887"/>
            <a:chOff x="7681138" y="1840980"/>
            <a:chExt cx="1243668" cy="430887"/>
          </a:xfrm>
        </p:grpSpPr>
        <p:sp>
          <p:nvSpPr>
            <p:cNvPr id="8" name="TextBox 7">
              <a:extLst>
                <a:ext uri="{FF2B5EF4-FFF2-40B4-BE49-F238E27FC236}">
                  <a16:creationId xmlns:a16="http://schemas.microsoft.com/office/drawing/2014/main" id="{225F41FB-8978-8CEF-F6F1-59DF2B0E698E}"/>
                </a:ext>
              </a:extLst>
            </p:cNvPr>
            <p:cNvSpPr txBox="1"/>
            <p:nvPr/>
          </p:nvSpPr>
          <p:spPr>
            <a:xfrm>
              <a:off x="7696518" y="1840980"/>
              <a:ext cx="1228288" cy="430887"/>
            </a:xfrm>
            <a:prstGeom prst="rect">
              <a:avLst/>
            </a:prstGeom>
            <a:noFill/>
          </p:spPr>
          <p:txBody>
            <a:bodyPr wrap="square" rtlCol="0">
              <a:spAutoFit/>
            </a:bodyPr>
            <a:lstStyle/>
            <a:p>
              <a:r>
                <a:rPr lang="en-US" sz="1100">
                  <a:latin typeface="Corbel" panose="020B0503020204020204" pitchFamily="34" charset="0"/>
                </a:rPr>
                <a:t>        Strongly</a:t>
              </a:r>
            </a:p>
            <a:p>
              <a:r>
                <a:rPr lang="en-US" sz="1100">
                  <a:latin typeface="Corbel" panose="020B0503020204020204" pitchFamily="34" charset="0"/>
                </a:rPr>
                <a:t>        Somewhat</a:t>
              </a:r>
            </a:p>
          </p:txBody>
        </p:sp>
        <p:sp>
          <p:nvSpPr>
            <p:cNvPr id="10" name="Rounded Rectangle 5">
              <a:extLst>
                <a:ext uri="{FF2B5EF4-FFF2-40B4-BE49-F238E27FC236}">
                  <a16:creationId xmlns:a16="http://schemas.microsoft.com/office/drawing/2014/main" id="{A9093A8A-7D0D-DAD0-5C13-735FF7D0ECBA}"/>
                </a:ext>
              </a:extLst>
            </p:cNvPr>
            <p:cNvSpPr/>
            <p:nvPr/>
          </p:nvSpPr>
          <p:spPr>
            <a:xfrm>
              <a:off x="7681142" y="1910557"/>
              <a:ext cx="91440" cy="91440"/>
            </a:xfrm>
            <a:prstGeom prst="roundRect">
              <a:avLst/>
            </a:prstGeom>
            <a:solidFill>
              <a:srgbClr val="2F5597"/>
            </a:solidFill>
            <a:ln w="28575">
              <a:solidFill>
                <a:srgbClr val="2F5597"/>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1" name="Rounded Rectangle 6">
              <a:extLst>
                <a:ext uri="{FF2B5EF4-FFF2-40B4-BE49-F238E27FC236}">
                  <a16:creationId xmlns:a16="http://schemas.microsoft.com/office/drawing/2014/main" id="{387F5371-0D01-C0CD-307A-4499A501D166}"/>
                </a:ext>
              </a:extLst>
            </p:cNvPr>
            <p:cNvSpPr/>
            <p:nvPr/>
          </p:nvSpPr>
          <p:spPr>
            <a:xfrm>
              <a:off x="7681138" y="2095607"/>
              <a:ext cx="91440" cy="91440"/>
            </a:xfrm>
            <a:prstGeom prst="roundRect">
              <a:avLst/>
            </a:prstGeom>
            <a:solidFill>
              <a:srgbClr val="B4C7E7"/>
            </a:solidFill>
            <a:ln w="28575">
              <a:solidFill>
                <a:srgbClr val="B4C7E7"/>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2" name="Rounded Rectangle 7">
              <a:extLst>
                <a:ext uri="{FF2B5EF4-FFF2-40B4-BE49-F238E27FC236}">
                  <a16:creationId xmlns:a16="http://schemas.microsoft.com/office/drawing/2014/main" id="{AE91833E-D652-67E0-08E2-7F21C12DFB34}"/>
                </a:ext>
              </a:extLst>
            </p:cNvPr>
            <p:cNvSpPr/>
            <p:nvPr/>
          </p:nvSpPr>
          <p:spPr>
            <a:xfrm>
              <a:off x="7844428" y="1910554"/>
              <a:ext cx="91440" cy="91440"/>
            </a:xfrm>
            <a:prstGeom prst="roundRect">
              <a:avLst/>
            </a:prstGeom>
            <a:solidFill>
              <a:srgbClr val="C00000"/>
            </a:solidFill>
            <a:ln w="28575">
              <a:solidFill>
                <a:srgbClr val="C0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3" name="Rounded Rectangle 8">
              <a:extLst>
                <a:ext uri="{FF2B5EF4-FFF2-40B4-BE49-F238E27FC236}">
                  <a16:creationId xmlns:a16="http://schemas.microsoft.com/office/drawing/2014/main" id="{08117E50-B012-5D8D-EC88-5D1874ECDD4F}"/>
                </a:ext>
              </a:extLst>
            </p:cNvPr>
            <p:cNvSpPr/>
            <p:nvPr/>
          </p:nvSpPr>
          <p:spPr>
            <a:xfrm>
              <a:off x="7844424" y="2095604"/>
              <a:ext cx="91440" cy="91440"/>
            </a:xfrm>
            <a:prstGeom prst="roundRect">
              <a:avLst/>
            </a:prstGeom>
            <a:solidFill>
              <a:srgbClr val="FF6161"/>
            </a:solidFill>
            <a:ln w="28575">
              <a:solidFill>
                <a:srgbClr val="FF6161"/>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pSp>
      <p:sp>
        <p:nvSpPr>
          <p:cNvPr id="9" name="TextBox 8">
            <a:extLst>
              <a:ext uri="{FF2B5EF4-FFF2-40B4-BE49-F238E27FC236}">
                <a16:creationId xmlns:a16="http://schemas.microsoft.com/office/drawing/2014/main" id="{5391F973-4076-DCD2-A831-61F07E668919}"/>
              </a:ext>
            </a:extLst>
          </p:cNvPr>
          <p:cNvSpPr txBox="1"/>
          <p:nvPr/>
        </p:nvSpPr>
        <p:spPr>
          <a:xfrm>
            <a:off x="-2644" y="4340843"/>
            <a:ext cx="3339404" cy="307777"/>
          </a:xfrm>
          <a:prstGeom prst="rect">
            <a:avLst/>
          </a:prstGeom>
          <a:noFill/>
        </p:spPr>
        <p:txBody>
          <a:bodyPr wrap="square">
            <a:spAutoFit/>
          </a:bodyPr>
          <a:lstStyle/>
          <a:p>
            <a:r>
              <a:rPr lang="en-US" sz="1400" b="1" i="1">
                <a:latin typeface="Corbel" panose="020B0503020204020204" pitchFamily="34" charset="0"/>
              </a:rPr>
              <a:t>Only Lethal Military Weapons</a:t>
            </a:r>
          </a:p>
        </p:txBody>
      </p:sp>
      <p:sp>
        <p:nvSpPr>
          <p:cNvPr id="20" name="TextBox 19">
            <a:extLst>
              <a:ext uri="{FF2B5EF4-FFF2-40B4-BE49-F238E27FC236}">
                <a16:creationId xmlns:a16="http://schemas.microsoft.com/office/drawing/2014/main" id="{0DFE7610-9434-14C8-AD34-7E8FCBF0FC9B}"/>
              </a:ext>
            </a:extLst>
          </p:cNvPr>
          <p:cNvSpPr txBox="1"/>
          <p:nvPr/>
        </p:nvSpPr>
        <p:spPr>
          <a:xfrm>
            <a:off x="-2644" y="1910380"/>
            <a:ext cx="3645936" cy="307777"/>
          </a:xfrm>
          <a:prstGeom prst="rect">
            <a:avLst/>
          </a:prstGeom>
          <a:noFill/>
        </p:spPr>
        <p:txBody>
          <a:bodyPr wrap="square">
            <a:spAutoFit/>
          </a:bodyPr>
          <a:lstStyle/>
          <a:p>
            <a:r>
              <a:rPr lang="en-US" sz="1400" b="1" i="1">
                <a:effectLst/>
                <a:latin typeface="Corbel" panose="020B0503020204020204" pitchFamily="34" charset="0"/>
                <a:ea typeface="Calibri" panose="020F0502020204030204" pitchFamily="34" charset="0"/>
                <a:cs typeface="Times New Roman" panose="02020603050405020304" pitchFamily="18" charset="0"/>
              </a:rPr>
              <a:t>Humanitarian, Financial, Military Aid</a:t>
            </a:r>
            <a:endParaRPr lang="en-US" sz="1400" b="1" i="1">
              <a:latin typeface="Corbel" panose="020B0503020204020204" pitchFamily="34" charset="0"/>
            </a:endParaRPr>
          </a:p>
        </p:txBody>
      </p:sp>
      <p:cxnSp>
        <p:nvCxnSpPr>
          <p:cNvPr id="23" name="Straight Arrow Connector 22">
            <a:extLst>
              <a:ext uri="{FF2B5EF4-FFF2-40B4-BE49-F238E27FC236}">
                <a16:creationId xmlns:a16="http://schemas.microsoft.com/office/drawing/2014/main" id="{C728F258-EA78-3FB2-642F-A90D8412ABD2}"/>
              </a:ext>
            </a:extLst>
          </p:cNvPr>
          <p:cNvCxnSpPr>
            <a:cxnSpLocks/>
          </p:cNvCxnSpPr>
          <p:nvPr/>
        </p:nvCxnSpPr>
        <p:spPr>
          <a:xfrm flipV="1">
            <a:off x="26089" y="4230314"/>
            <a:ext cx="3284582" cy="1"/>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A327F2F-C48A-FF2A-F40E-1641CEFF25D1}"/>
              </a:ext>
            </a:extLst>
          </p:cNvPr>
          <p:cNvSpPr/>
          <p:nvPr/>
        </p:nvSpPr>
        <p:spPr>
          <a:xfrm>
            <a:off x="26088" y="6853535"/>
            <a:ext cx="12370777" cy="461665"/>
          </a:xfrm>
          <a:prstGeom prst="rect">
            <a:avLst/>
          </a:prstGeom>
        </p:spPr>
        <p:txBody>
          <a:bodyPr wrap="square">
            <a:spAutoFit/>
          </a:bodyPr>
          <a:lstStyle/>
          <a:p>
            <a:r>
              <a:rPr lang="en-US" sz="1200" i="1">
                <a:latin typeface="Corbel" panose="020B0503020204020204" pitchFamily="34" charset="0"/>
                <a:ea typeface="Times New Roman" panose="02020603050405020304" pitchFamily="18" charset="0"/>
              </a:rPr>
              <a:t>Do you favor or oppose the U.S. providing additional funding for </a:t>
            </a:r>
            <a:r>
              <a:rPr lang="en-US" sz="1200" b="1" i="1" u="sng">
                <a:latin typeface="Corbel" panose="020B0503020204020204" pitchFamily="34" charset="0"/>
                <a:ea typeface="Times New Roman" panose="02020603050405020304" pitchFamily="18" charset="0"/>
              </a:rPr>
              <a:t>humanitarian, financial, and military aid </a:t>
            </a:r>
            <a:r>
              <a:rPr lang="en-US" sz="1200" i="1">
                <a:latin typeface="Corbel" panose="020B0503020204020204" pitchFamily="34" charset="0"/>
                <a:ea typeface="Times New Roman" panose="02020603050405020304" pitchFamily="18" charset="0"/>
              </a:rPr>
              <a:t>to Ukraine for their war with Russia? / Do you favor or oppose the U.S. providing additional funding for </a:t>
            </a:r>
            <a:r>
              <a:rPr lang="en-US" sz="1200" b="1" i="1" u="sng">
                <a:latin typeface="Corbel" panose="020B0503020204020204" pitchFamily="34" charset="0"/>
                <a:ea typeface="Times New Roman" panose="02020603050405020304" pitchFamily="18" charset="0"/>
              </a:rPr>
              <a:t>ONLY lethal military weapons </a:t>
            </a:r>
            <a:r>
              <a:rPr lang="en-US" sz="1200" i="1">
                <a:latin typeface="Corbel" panose="020B0503020204020204" pitchFamily="34" charset="0"/>
                <a:ea typeface="Times New Roman" panose="02020603050405020304" pitchFamily="18" charset="0"/>
              </a:rPr>
              <a:t>to be sent to Ukraine for their war with Russia?</a:t>
            </a:r>
            <a:endParaRPr lang="en-US" sz="1200" i="1">
              <a:latin typeface="Corbel" panose="020B0503020204020204" pitchFamily="34" charset="0"/>
            </a:endParaRPr>
          </a:p>
        </p:txBody>
      </p:sp>
      <p:sp>
        <p:nvSpPr>
          <p:cNvPr id="2" name="TextBox 1">
            <a:extLst>
              <a:ext uri="{FF2B5EF4-FFF2-40B4-BE49-F238E27FC236}">
                <a16:creationId xmlns:a16="http://schemas.microsoft.com/office/drawing/2014/main" id="{67CD7C1C-76D1-471E-1D46-2A7FF7CD0D5B}"/>
              </a:ext>
            </a:extLst>
          </p:cNvPr>
          <p:cNvSpPr txBox="1"/>
          <p:nvPr/>
        </p:nvSpPr>
        <p:spPr>
          <a:xfrm>
            <a:off x="-2644" y="1565202"/>
            <a:ext cx="6491145" cy="338554"/>
          </a:xfrm>
          <a:prstGeom prst="rect">
            <a:avLst/>
          </a:prstGeom>
          <a:noFill/>
        </p:spPr>
        <p:txBody>
          <a:bodyPr wrap="square">
            <a:spAutoFit/>
          </a:bodyPr>
          <a:lstStyle/>
          <a:p>
            <a:pPr algn="ctr"/>
            <a:r>
              <a:rPr lang="en-US" sz="1600" b="1" i="1">
                <a:effectLst/>
                <a:latin typeface="Corbel" panose="020B0503020204020204" pitchFamily="34" charset="0"/>
                <a:ea typeface="Calibri" panose="020F0502020204030204" pitchFamily="34" charset="0"/>
                <a:cs typeface="Times New Roman" panose="02020603050405020304" pitchFamily="18" charset="0"/>
              </a:rPr>
              <a:t>Safe GOP Primary Voters</a:t>
            </a:r>
            <a:endParaRPr lang="en-US" sz="1600" b="1" i="1">
              <a:latin typeface="Corbel" panose="020B0503020204020204" pitchFamily="34" charset="0"/>
            </a:endParaRPr>
          </a:p>
        </p:txBody>
      </p:sp>
      <p:sp>
        <p:nvSpPr>
          <p:cNvPr id="5" name="TextBox 4">
            <a:extLst>
              <a:ext uri="{FF2B5EF4-FFF2-40B4-BE49-F238E27FC236}">
                <a16:creationId xmlns:a16="http://schemas.microsoft.com/office/drawing/2014/main" id="{283B98E3-C7CC-1833-2065-4D5178EC12FA}"/>
              </a:ext>
            </a:extLst>
          </p:cNvPr>
          <p:cNvSpPr txBox="1"/>
          <p:nvPr/>
        </p:nvSpPr>
        <p:spPr>
          <a:xfrm>
            <a:off x="9176089" y="1565202"/>
            <a:ext cx="1347519" cy="338554"/>
          </a:xfrm>
          <a:prstGeom prst="rect">
            <a:avLst/>
          </a:prstGeom>
          <a:noFill/>
        </p:spPr>
        <p:txBody>
          <a:bodyPr wrap="square">
            <a:spAutoFit/>
          </a:bodyPr>
          <a:lstStyle/>
          <a:p>
            <a:r>
              <a:rPr lang="en-US" sz="1600" b="1" i="1">
                <a:effectLst/>
                <a:latin typeface="Corbel" panose="020B0503020204020204" pitchFamily="34" charset="0"/>
                <a:ea typeface="Calibri" panose="020F0502020204030204" pitchFamily="34" charset="0"/>
                <a:cs typeface="Times New Roman" panose="02020603050405020304" pitchFamily="18" charset="0"/>
              </a:rPr>
              <a:t>Battleground</a:t>
            </a:r>
            <a:endParaRPr lang="en-US" sz="1600" b="1" i="1">
              <a:latin typeface="Corbel" panose="020B0503020204020204" pitchFamily="34" charset="0"/>
            </a:endParaRPr>
          </a:p>
        </p:txBody>
      </p:sp>
      <p:cxnSp>
        <p:nvCxnSpPr>
          <p:cNvPr id="6" name="Straight Arrow Connector 5">
            <a:extLst>
              <a:ext uri="{FF2B5EF4-FFF2-40B4-BE49-F238E27FC236}">
                <a16:creationId xmlns:a16="http://schemas.microsoft.com/office/drawing/2014/main" id="{CDA1C1B7-0B08-8AA9-8882-8C20C23C0D1B}"/>
              </a:ext>
            </a:extLst>
          </p:cNvPr>
          <p:cNvCxnSpPr>
            <a:cxnSpLocks/>
          </p:cNvCxnSpPr>
          <p:nvPr/>
        </p:nvCxnSpPr>
        <p:spPr>
          <a:xfrm>
            <a:off x="6502400" y="2072509"/>
            <a:ext cx="0" cy="4585705"/>
          </a:xfrm>
          <a:prstGeom prst="straightConnector1">
            <a:avLst/>
          </a:prstGeom>
          <a:ln w="38100">
            <a:solidFill>
              <a:schemeClr val="bg2">
                <a:lumMod val="25000"/>
              </a:schemeClr>
            </a:solidFill>
            <a:prstDash val="solid"/>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19" name="Chart 18">
            <a:extLst>
              <a:ext uri="{FF2B5EF4-FFF2-40B4-BE49-F238E27FC236}">
                <a16:creationId xmlns:a16="http://schemas.microsoft.com/office/drawing/2014/main" id="{588E55F4-54EA-4816-B91D-66BDAE9B5C79}"/>
              </a:ext>
            </a:extLst>
          </p:cNvPr>
          <p:cNvGraphicFramePr>
            <a:graphicFrameLocks/>
          </p:cNvGraphicFramePr>
          <p:nvPr>
            <p:extLst>
              <p:ext uri="{D42A27DB-BD31-4B8C-83A1-F6EECF244321}">
                <p14:modId xmlns:p14="http://schemas.microsoft.com/office/powerpoint/2010/main" val="3705398235"/>
              </p:ext>
            </p:extLst>
          </p:nvPr>
        </p:nvGraphicFramePr>
        <p:xfrm>
          <a:off x="6502399" y="1961892"/>
          <a:ext cx="4101641" cy="5101487"/>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F0E004BF-D2C4-086B-16D7-F865AD9B7203}"/>
              </a:ext>
            </a:extLst>
          </p:cNvPr>
          <p:cNvSpPr txBox="1"/>
          <p:nvPr/>
        </p:nvSpPr>
        <p:spPr>
          <a:xfrm>
            <a:off x="6610517" y="4335486"/>
            <a:ext cx="3339404" cy="307777"/>
          </a:xfrm>
          <a:prstGeom prst="rect">
            <a:avLst/>
          </a:prstGeom>
          <a:noFill/>
        </p:spPr>
        <p:txBody>
          <a:bodyPr wrap="square">
            <a:spAutoFit/>
          </a:bodyPr>
          <a:lstStyle/>
          <a:p>
            <a:r>
              <a:rPr lang="en-US" sz="1400" b="1" i="1">
                <a:latin typeface="Corbel" panose="020B0503020204020204" pitchFamily="34" charset="0"/>
              </a:rPr>
              <a:t>Only Lethal Military Weapons</a:t>
            </a:r>
          </a:p>
        </p:txBody>
      </p:sp>
      <p:sp>
        <p:nvSpPr>
          <p:cNvPr id="22" name="TextBox 21">
            <a:extLst>
              <a:ext uri="{FF2B5EF4-FFF2-40B4-BE49-F238E27FC236}">
                <a16:creationId xmlns:a16="http://schemas.microsoft.com/office/drawing/2014/main" id="{33FA1BE6-3B76-671B-BC26-3A4A2F63C595}"/>
              </a:ext>
            </a:extLst>
          </p:cNvPr>
          <p:cNvSpPr txBox="1"/>
          <p:nvPr/>
        </p:nvSpPr>
        <p:spPr>
          <a:xfrm>
            <a:off x="6610517" y="1905023"/>
            <a:ext cx="3645936" cy="307777"/>
          </a:xfrm>
          <a:prstGeom prst="rect">
            <a:avLst/>
          </a:prstGeom>
          <a:noFill/>
        </p:spPr>
        <p:txBody>
          <a:bodyPr wrap="square">
            <a:spAutoFit/>
          </a:bodyPr>
          <a:lstStyle/>
          <a:p>
            <a:r>
              <a:rPr lang="en-US" sz="1400" b="1" i="1">
                <a:effectLst/>
                <a:latin typeface="Corbel" panose="020B0503020204020204" pitchFamily="34" charset="0"/>
                <a:ea typeface="Calibri" panose="020F0502020204030204" pitchFamily="34" charset="0"/>
                <a:cs typeface="Times New Roman" panose="02020603050405020304" pitchFamily="18" charset="0"/>
              </a:rPr>
              <a:t>Humanitarian, Financial, Military Aid</a:t>
            </a:r>
            <a:endParaRPr lang="en-US" sz="1400" b="1" i="1">
              <a:latin typeface="Corbel" panose="020B0503020204020204" pitchFamily="34" charset="0"/>
            </a:endParaRPr>
          </a:p>
        </p:txBody>
      </p:sp>
      <p:cxnSp>
        <p:nvCxnSpPr>
          <p:cNvPr id="26" name="Straight Arrow Connector 25">
            <a:extLst>
              <a:ext uri="{FF2B5EF4-FFF2-40B4-BE49-F238E27FC236}">
                <a16:creationId xmlns:a16="http://schemas.microsoft.com/office/drawing/2014/main" id="{4946A9AA-63DA-60EC-E806-E0FD6EBD18A0}"/>
              </a:ext>
            </a:extLst>
          </p:cNvPr>
          <p:cNvCxnSpPr>
            <a:cxnSpLocks/>
          </p:cNvCxnSpPr>
          <p:nvPr/>
        </p:nvCxnSpPr>
        <p:spPr>
          <a:xfrm flipV="1">
            <a:off x="6639250" y="4224957"/>
            <a:ext cx="3284582" cy="1"/>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27" name="Chart 26">
            <a:extLst>
              <a:ext uri="{FF2B5EF4-FFF2-40B4-BE49-F238E27FC236}">
                <a16:creationId xmlns:a16="http://schemas.microsoft.com/office/drawing/2014/main" id="{588E55F4-54EA-4816-B91D-66BDAE9B5C79}"/>
              </a:ext>
            </a:extLst>
          </p:cNvPr>
          <p:cNvGraphicFramePr>
            <a:graphicFrameLocks/>
          </p:cNvGraphicFramePr>
          <p:nvPr>
            <p:extLst>
              <p:ext uri="{D42A27DB-BD31-4B8C-83A1-F6EECF244321}">
                <p14:modId xmlns:p14="http://schemas.microsoft.com/office/powerpoint/2010/main" val="867640875"/>
              </p:ext>
            </p:extLst>
          </p:nvPr>
        </p:nvGraphicFramePr>
        <p:xfrm>
          <a:off x="-2644" y="1980061"/>
          <a:ext cx="4101641" cy="51014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680AD79C-9DA4-19E3-2983-0DD0173FC4BE}"/>
              </a:ext>
            </a:extLst>
          </p:cNvPr>
          <p:cNvGraphicFramePr>
            <a:graphicFrameLocks noGrp="1"/>
          </p:cNvGraphicFramePr>
          <p:nvPr>
            <p:extLst>
              <p:ext uri="{D42A27DB-BD31-4B8C-83A1-F6EECF244321}">
                <p14:modId xmlns:p14="http://schemas.microsoft.com/office/powerpoint/2010/main" val="3441242799"/>
              </p:ext>
            </p:extLst>
          </p:nvPr>
        </p:nvGraphicFramePr>
        <p:xfrm>
          <a:off x="3388643" y="3199887"/>
          <a:ext cx="2926080" cy="1724025"/>
        </p:xfrm>
        <a:graphic>
          <a:graphicData uri="http://schemas.openxmlformats.org/drawingml/2006/table">
            <a:tbl>
              <a:tblPr/>
              <a:tblGrid>
                <a:gridCol w="1005840">
                  <a:extLst>
                    <a:ext uri="{9D8B030D-6E8A-4147-A177-3AD203B41FA5}">
                      <a16:colId xmlns:a16="http://schemas.microsoft.com/office/drawing/2014/main" val="410475612"/>
                    </a:ext>
                  </a:extLst>
                </a:gridCol>
                <a:gridCol w="640080">
                  <a:extLst>
                    <a:ext uri="{9D8B030D-6E8A-4147-A177-3AD203B41FA5}">
                      <a16:colId xmlns:a16="http://schemas.microsoft.com/office/drawing/2014/main" val="53616621"/>
                    </a:ext>
                  </a:extLst>
                </a:gridCol>
                <a:gridCol w="640080">
                  <a:extLst>
                    <a:ext uri="{9D8B030D-6E8A-4147-A177-3AD203B41FA5}">
                      <a16:colId xmlns:a16="http://schemas.microsoft.com/office/drawing/2014/main" val="917045635"/>
                    </a:ext>
                  </a:extLst>
                </a:gridCol>
                <a:gridCol w="640080">
                  <a:extLst>
                    <a:ext uri="{9D8B030D-6E8A-4147-A177-3AD203B41FA5}">
                      <a16:colId xmlns:a16="http://schemas.microsoft.com/office/drawing/2014/main" val="1032238515"/>
                    </a:ext>
                  </a:extLst>
                </a:gridCol>
              </a:tblGrid>
              <a:tr h="0">
                <a:tc>
                  <a:txBody>
                    <a:bodyPr/>
                    <a:lstStyle/>
                    <a:p>
                      <a:pPr algn="l" fontAlgn="b"/>
                      <a:r>
                        <a:rPr lang="en-US" sz="1100" b="0" i="0" u="none" strike="noStrike">
                          <a:solidFill>
                            <a:srgbClr val="FFFFFF"/>
                          </a:solidFill>
                          <a:effectLst/>
                          <a:latin typeface="Corbel" panose="020B0503020204020204" pitchFamily="34" charset="0"/>
                        </a:rPr>
                        <a:t> </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C00000"/>
                    </a:solidFill>
                  </a:tcPr>
                </a:tc>
                <a:tc>
                  <a:txBody>
                    <a:bodyPr/>
                    <a:lstStyle/>
                    <a:p>
                      <a:pPr algn="ctr" fontAlgn="b"/>
                      <a:r>
                        <a:rPr lang="en-US" sz="1100" b="0" i="0" u="none" strike="noStrike">
                          <a:solidFill>
                            <a:srgbClr val="FFFFFF"/>
                          </a:solidFill>
                          <a:effectLst/>
                          <a:latin typeface="Corbel" panose="020B0503020204020204" pitchFamily="34" charset="0"/>
                        </a:rPr>
                        <a:t>Favor Both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C00000"/>
                    </a:solidFill>
                  </a:tcPr>
                </a:tc>
                <a:tc>
                  <a:txBody>
                    <a:bodyPr/>
                    <a:lstStyle/>
                    <a:p>
                      <a:pPr algn="ctr" fontAlgn="b"/>
                      <a:r>
                        <a:rPr lang="en-US" sz="1100" b="0" i="0" u="none" strike="noStrike">
                          <a:solidFill>
                            <a:srgbClr val="FFFFFF"/>
                          </a:solidFill>
                          <a:effectLst/>
                          <a:latin typeface="Corbel" panose="020B0503020204020204" pitchFamily="34" charset="0"/>
                        </a:rPr>
                        <a:t>Oppose Both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C00000"/>
                    </a:solidFill>
                  </a:tcPr>
                </a:tc>
                <a:tc>
                  <a:txBody>
                    <a:bodyPr/>
                    <a:lstStyle/>
                    <a:p>
                      <a:pPr algn="ctr" fontAlgn="b"/>
                      <a:r>
                        <a:rPr lang="en-US" sz="1100" b="0" i="0" u="none" strike="noStrike">
                          <a:solidFill>
                            <a:srgbClr val="FFFFFF"/>
                          </a:solidFill>
                          <a:effectLst/>
                          <a:latin typeface="Corbel" panose="020B0503020204020204" pitchFamily="34" charset="0"/>
                        </a:rPr>
                        <a:t>Favor Larger Package, Oppose Weapons Only</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51792844"/>
                  </a:ext>
                </a:extLst>
              </a:tr>
              <a:tr h="0">
                <a:tc>
                  <a:txBody>
                    <a:bodyPr/>
                    <a:lstStyle/>
                    <a:p>
                      <a:pPr algn="l" fontAlgn="b"/>
                      <a:r>
                        <a:rPr lang="en-US" sz="1100" b="1" i="0" u="none" strike="noStrike">
                          <a:solidFill>
                            <a:srgbClr val="FFFFFF"/>
                          </a:solidFill>
                          <a:effectLst/>
                          <a:latin typeface="Corbel" panose="020B0503020204020204" pitchFamily="34" charset="0"/>
                        </a:rPr>
                        <a:t>Total</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3A3838"/>
                    </a:solidFill>
                  </a:tcPr>
                </a:tc>
                <a:tc>
                  <a:txBody>
                    <a:bodyPr/>
                    <a:lstStyle/>
                    <a:p>
                      <a:pPr algn="ctr" fontAlgn="b"/>
                      <a:r>
                        <a:rPr lang="en-US" sz="1100" b="1" i="0" u="none" strike="noStrike">
                          <a:solidFill>
                            <a:schemeClr val="bg1"/>
                          </a:solidFill>
                          <a:effectLst/>
                          <a:latin typeface="Corbel" panose="020B0503020204020204" pitchFamily="34" charset="0"/>
                        </a:rPr>
                        <a:t>33%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3A3838"/>
                    </a:solidFill>
                  </a:tcPr>
                </a:tc>
                <a:tc>
                  <a:txBody>
                    <a:bodyPr/>
                    <a:lstStyle/>
                    <a:p>
                      <a:pPr algn="ctr" fontAlgn="b"/>
                      <a:r>
                        <a:rPr lang="en-US" sz="1100" b="1" i="0" u="none" strike="noStrike">
                          <a:solidFill>
                            <a:schemeClr val="bg1"/>
                          </a:solidFill>
                          <a:effectLst/>
                          <a:latin typeface="Corbel" panose="020B0503020204020204" pitchFamily="34" charset="0"/>
                        </a:rPr>
                        <a:t>35%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3A3838"/>
                    </a:solidFill>
                  </a:tcPr>
                </a:tc>
                <a:tc>
                  <a:txBody>
                    <a:bodyPr/>
                    <a:lstStyle/>
                    <a:p>
                      <a:pPr algn="ctr" fontAlgn="b"/>
                      <a:r>
                        <a:rPr lang="en-US" sz="1100" b="1" i="0" u="none" strike="noStrike">
                          <a:solidFill>
                            <a:schemeClr val="bg1"/>
                          </a:solidFill>
                          <a:effectLst/>
                          <a:latin typeface="Corbel" panose="020B0503020204020204" pitchFamily="34" charset="0"/>
                        </a:rPr>
                        <a:t>10%</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3A3838"/>
                    </a:solidFill>
                  </a:tcPr>
                </a:tc>
                <a:extLst>
                  <a:ext uri="{0D108BD9-81ED-4DB2-BD59-A6C34878D82A}">
                    <a16:rowId xmlns:a16="http://schemas.microsoft.com/office/drawing/2014/main" val="2410015064"/>
                  </a:ext>
                </a:extLst>
              </a:tr>
              <a:tr h="0">
                <a:tc>
                  <a:txBody>
                    <a:bodyPr/>
                    <a:lstStyle/>
                    <a:p>
                      <a:pPr algn="l" fontAlgn="b"/>
                      <a:r>
                        <a:rPr lang="en-US" sz="1100" b="0" i="0" u="none" strike="noStrike">
                          <a:solidFill>
                            <a:srgbClr val="000000"/>
                          </a:solidFill>
                          <a:effectLst/>
                          <a:latin typeface="Corbel" panose="020B0503020204020204" pitchFamily="34" charset="0"/>
                        </a:rPr>
                        <a:t>Lib./Mod.</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51%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16%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19%</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390016938"/>
                  </a:ext>
                </a:extLst>
              </a:tr>
              <a:tr h="0">
                <a:tc>
                  <a:txBody>
                    <a:bodyPr/>
                    <a:lstStyle/>
                    <a:p>
                      <a:pPr algn="l" fontAlgn="b"/>
                      <a:r>
                        <a:rPr lang="en-US" sz="1100" b="0" i="0" u="none" strike="noStrike">
                          <a:solidFill>
                            <a:srgbClr val="000000"/>
                          </a:solidFill>
                          <a:effectLst/>
                          <a:latin typeface="Corbel" panose="020B0503020204020204" pitchFamily="34" charset="0"/>
                        </a:rPr>
                        <a:t>Somewhat Cons.</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29%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37%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8%</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1286359127"/>
                  </a:ext>
                </a:extLst>
              </a:tr>
              <a:tr h="0">
                <a:tc>
                  <a:txBody>
                    <a:bodyPr/>
                    <a:lstStyle/>
                    <a:p>
                      <a:pPr algn="l" fontAlgn="b"/>
                      <a:r>
                        <a:rPr lang="en-US" sz="1100" b="0" i="0" u="none" strike="noStrike">
                          <a:solidFill>
                            <a:srgbClr val="000000"/>
                          </a:solidFill>
                          <a:effectLst/>
                          <a:latin typeface="Corbel" panose="020B0503020204020204" pitchFamily="34" charset="0"/>
                        </a:rPr>
                        <a:t>Very Cons.</a:t>
                      </a:r>
                    </a:p>
                  </a:txBody>
                  <a:tcPr marL="9525" marR="9525" marT="9525"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27%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41%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6%</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4259222678"/>
                  </a:ext>
                </a:extLst>
              </a:tr>
            </a:tbl>
          </a:graphicData>
        </a:graphic>
      </p:graphicFrame>
      <p:graphicFrame>
        <p:nvGraphicFramePr>
          <p:cNvPr id="14" name="Table 13">
            <a:extLst>
              <a:ext uri="{FF2B5EF4-FFF2-40B4-BE49-F238E27FC236}">
                <a16:creationId xmlns:a16="http://schemas.microsoft.com/office/drawing/2014/main" id="{DCF83A69-D737-8BA9-6215-43C12CD91036}"/>
              </a:ext>
            </a:extLst>
          </p:cNvPr>
          <p:cNvGraphicFramePr>
            <a:graphicFrameLocks noGrp="1"/>
          </p:cNvGraphicFramePr>
          <p:nvPr>
            <p:extLst>
              <p:ext uri="{D42A27DB-BD31-4B8C-83A1-F6EECF244321}">
                <p14:modId xmlns:p14="http://schemas.microsoft.com/office/powerpoint/2010/main" val="1809606188"/>
              </p:ext>
            </p:extLst>
          </p:nvPr>
        </p:nvGraphicFramePr>
        <p:xfrm>
          <a:off x="10086770" y="3199887"/>
          <a:ext cx="2733040" cy="2233295"/>
        </p:xfrm>
        <a:graphic>
          <a:graphicData uri="http://schemas.openxmlformats.org/drawingml/2006/table">
            <a:tbl>
              <a:tblPr/>
              <a:tblGrid>
                <a:gridCol w="812800">
                  <a:extLst>
                    <a:ext uri="{9D8B030D-6E8A-4147-A177-3AD203B41FA5}">
                      <a16:colId xmlns:a16="http://schemas.microsoft.com/office/drawing/2014/main" val="3197852426"/>
                    </a:ext>
                  </a:extLst>
                </a:gridCol>
                <a:gridCol w="640080">
                  <a:extLst>
                    <a:ext uri="{9D8B030D-6E8A-4147-A177-3AD203B41FA5}">
                      <a16:colId xmlns:a16="http://schemas.microsoft.com/office/drawing/2014/main" val="2333726126"/>
                    </a:ext>
                  </a:extLst>
                </a:gridCol>
                <a:gridCol w="640080">
                  <a:extLst>
                    <a:ext uri="{9D8B030D-6E8A-4147-A177-3AD203B41FA5}">
                      <a16:colId xmlns:a16="http://schemas.microsoft.com/office/drawing/2014/main" val="1628107187"/>
                    </a:ext>
                  </a:extLst>
                </a:gridCol>
                <a:gridCol w="640080">
                  <a:extLst>
                    <a:ext uri="{9D8B030D-6E8A-4147-A177-3AD203B41FA5}">
                      <a16:colId xmlns:a16="http://schemas.microsoft.com/office/drawing/2014/main" val="1466778236"/>
                    </a:ext>
                  </a:extLst>
                </a:gridCol>
              </a:tblGrid>
              <a:tr h="106298">
                <a:tc>
                  <a:txBody>
                    <a:bodyPr/>
                    <a:lstStyle/>
                    <a:p>
                      <a:pPr algn="l" fontAlgn="b"/>
                      <a:r>
                        <a:rPr lang="en-US" sz="1100" b="0" i="0" u="none" strike="noStrike">
                          <a:solidFill>
                            <a:srgbClr val="FFFFFF"/>
                          </a:solidFill>
                          <a:effectLst/>
                          <a:latin typeface="Corbel" panose="020B0503020204020204" pitchFamily="34" charset="0"/>
                        </a:rPr>
                        <a:t> </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100" b="0" i="0" u="none" strike="noStrike">
                          <a:solidFill>
                            <a:srgbClr val="FFFFFF"/>
                          </a:solidFill>
                          <a:effectLst/>
                          <a:latin typeface="Corbel" panose="020B0503020204020204" pitchFamily="34" charset="0"/>
                        </a:rPr>
                        <a:t>Favor Both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100" b="0" i="0" u="none" strike="noStrike">
                          <a:solidFill>
                            <a:srgbClr val="FFFFFF"/>
                          </a:solidFill>
                          <a:effectLst/>
                          <a:latin typeface="Corbel" panose="020B0503020204020204" pitchFamily="34" charset="0"/>
                        </a:rPr>
                        <a:t>Oppose Both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tc>
                  <a:txBody>
                    <a:bodyPr/>
                    <a:lstStyle/>
                    <a:p>
                      <a:pPr algn="ctr" fontAlgn="b"/>
                      <a:r>
                        <a:rPr lang="en-US" sz="1100" b="0" i="0" u="none" strike="noStrike">
                          <a:solidFill>
                            <a:srgbClr val="FFFFFF"/>
                          </a:solidFill>
                          <a:effectLst/>
                          <a:latin typeface="Corbel" panose="020B0503020204020204" pitchFamily="34" charset="0"/>
                        </a:rPr>
                        <a:t>Favor Larger Package, Oppose Weapons Only</a:t>
                      </a:r>
                    </a:p>
                  </a:txBody>
                  <a:tcPr marL="9525" marR="9525" marT="9525"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a:noFill/>
                    </a:lnB>
                    <a:solidFill>
                      <a:srgbClr val="305496"/>
                    </a:solidFill>
                  </a:tcPr>
                </a:tc>
                <a:extLst>
                  <a:ext uri="{0D108BD9-81ED-4DB2-BD59-A6C34878D82A}">
                    <a16:rowId xmlns:a16="http://schemas.microsoft.com/office/drawing/2014/main" val="563518184"/>
                  </a:ext>
                </a:extLst>
              </a:tr>
              <a:tr h="0">
                <a:tc>
                  <a:txBody>
                    <a:bodyPr/>
                    <a:lstStyle/>
                    <a:p>
                      <a:pPr algn="l" fontAlgn="b"/>
                      <a:r>
                        <a:rPr lang="en-US" sz="1100" b="1" i="0" u="none" strike="noStrike">
                          <a:solidFill>
                            <a:srgbClr val="FFFFFF"/>
                          </a:solidFill>
                          <a:effectLst/>
                          <a:latin typeface="Corbel" panose="020B0503020204020204" pitchFamily="34" charset="0"/>
                        </a:rPr>
                        <a:t>Total</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100" b="1" i="0" u="none" strike="noStrike">
                          <a:solidFill>
                            <a:schemeClr val="bg1"/>
                          </a:solidFill>
                          <a:effectLst/>
                          <a:latin typeface="Corbel" panose="020B0503020204020204" pitchFamily="34" charset="0"/>
                        </a:rPr>
                        <a:t>39%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100" b="1" i="0" u="none" strike="noStrike">
                          <a:solidFill>
                            <a:schemeClr val="bg1"/>
                          </a:solidFill>
                          <a:effectLst/>
                          <a:latin typeface="Corbel" panose="020B0503020204020204" pitchFamily="34" charset="0"/>
                        </a:rPr>
                        <a:t>28%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tc>
                  <a:txBody>
                    <a:bodyPr/>
                    <a:lstStyle/>
                    <a:p>
                      <a:pPr algn="ctr" fontAlgn="b"/>
                      <a:r>
                        <a:rPr lang="en-US" sz="1100" b="1" i="0" u="none" strike="noStrike">
                          <a:solidFill>
                            <a:schemeClr val="bg1"/>
                          </a:solidFill>
                          <a:effectLst/>
                          <a:latin typeface="Corbel" panose="020B0503020204020204" pitchFamily="34" charset="0"/>
                        </a:rPr>
                        <a:t>13%</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04040"/>
                    </a:solidFill>
                  </a:tcPr>
                </a:tc>
                <a:extLst>
                  <a:ext uri="{0D108BD9-81ED-4DB2-BD59-A6C34878D82A}">
                    <a16:rowId xmlns:a16="http://schemas.microsoft.com/office/drawing/2014/main" val="3974413628"/>
                  </a:ext>
                </a:extLst>
              </a:tr>
              <a:tr h="0">
                <a:tc>
                  <a:txBody>
                    <a:bodyPr/>
                    <a:lstStyle/>
                    <a:p>
                      <a:pPr algn="l" fontAlgn="b"/>
                      <a:r>
                        <a:rPr lang="en-US" sz="1100" b="0" i="0" u="none" strike="noStrike">
                          <a:solidFill>
                            <a:srgbClr val="000000"/>
                          </a:solidFill>
                          <a:effectLst/>
                          <a:latin typeface="Corbel" panose="020B0503020204020204" pitchFamily="34" charset="0"/>
                        </a:rPr>
                        <a:t>18-34</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27%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32%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16%</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226778713"/>
                  </a:ext>
                </a:extLst>
              </a:tr>
              <a:tr h="0">
                <a:tc>
                  <a:txBody>
                    <a:bodyPr/>
                    <a:lstStyle/>
                    <a:p>
                      <a:pPr algn="l" fontAlgn="b"/>
                      <a:r>
                        <a:rPr lang="en-US" sz="1100" b="0" i="0" u="none" strike="noStrike">
                          <a:solidFill>
                            <a:srgbClr val="000000"/>
                          </a:solidFill>
                          <a:effectLst/>
                          <a:latin typeface="Corbel" panose="020B0503020204020204" pitchFamily="34" charset="0"/>
                        </a:rPr>
                        <a:t>35-49</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26%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33%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13%</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3312888218"/>
                  </a:ext>
                </a:extLst>
              </a:tr>
              <a:tr h="0">
                <a:tc>
                  <a:txBody>
                    <a:bodyPr/>
                    <a:lstStyle/>
                    <a:p>
                      <a:pPr algn="l" fontAlgn="b"/>
                      <a:r>
                        <a:rPr lang="en-US" sz="1100" b="0" i="0" u="none" strike="noStrike">
                          <a:solidFill>
                            <a:srgbClr val="000000"/>
                          </a:solidFill>
                          <a:effectLst/>
                          <a:latin typeface="Corbel" panose="020B0503020204020204" pitchFamily="34" charset="0"/>
                        </a:rPr>
                        <a:t>50-64</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43%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33%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12%</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918297544"/>
                  </a:ext>
                </a:extLst>
              </a:tr>
              <a:tr h="0">
                <a:tc>
                  <a:txBody>
                    <a:bodyPr/>
                    <a:lstStyle/>
                    <a:p>
                      <a:pPr algn="l" fontAlgn="b"/>
                      <a:r>
                        <a:rPr lang="en-US" sz="1100" b="0" i="0" u="none" strike="noStrike">
                          <a:solidFill>
                            <a:srgbClr val="000000"/>
                          </a:solidFill>
                          <a:effectLst/>
                          <a:latin typeface="Corbel" panose="020B0503020204020204" pitchFamily="34" charset="0"/>
                        </a:rPr>
                        <a:t>65 And Over</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60%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12%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11%</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69129094"/>
                  </a:ext>
                </a:extLst>
              </a:tr>
              <a:tr h="0">
                <a:tc>
                  <a:txBody>
                    <a:bodyPr/>
                    <a:lstStyle/>
                    <a:p>
                      <a:pPr algn="l" fontAlgn="b"/>
                      <a:r>
                        <a:rPr lang="en-US" sz="1100" b="0" i="0" u="none" strike="noStrike">
                          <a:solidFill>
                            <a:srgbClr val="000000"/>
                          </a:solidFill>
                          <a:effectLst/>
                          <a:latin typeface="Corbel" panose="020B0503020204020204" pitchFamily="34" charset="0"/>
                        </a:rPr>
                        <a:t>IND Men</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48%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27%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100" b="0" i="0" u="none" strike="noStrike">
                          <a:solidFill>
                            <a:srgbClr val="000000"/>
                          </a:solidFill>
                          <a:effectLst/>
                          <a:latin typeface="Corbel" panose="020B0503020204020204" pitchFamily="34" charset="0"/>
                        </a:rPr>
                        <a:t>12%</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568304293"/>
                  </a:ext>
                </a:extLst>
              </a:tr>
              <a:tr h="0">
                <a:tc>
                  <a:txBody>
                    <a:bodyPr/>
                    <a:lstStyle/>
                    <a:p>
                      <a:pPr algn="l" fontAlgn="b"/>
                      <a:r>
                        <a:rPr lang="en-US" sz="1100" b="0" i="0" u="none" strike="noStrike">
                          <a:solidFill>
                            <a:srgbClr val="000000"/>
                          </a:solidFill>
                          <a:effectLst/>
                          <a:latin typeface="Corbel" panose="020B0503020204020204" pitchFamily="34" charset="0"/>
                        </a:rPr>
                        <a:t>IND Women</a:t>
                      </a:r>
                    </a:p>
                  </a:txBody>
                  <a:tcPr marL="6350" marR="6350" marT="6350" marB="0" anchor="b">
                    <a:lnL w="571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26%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33%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orbel" panose="020B0503020204020204" pitchFamily="34" charset="0"/>
                        </a:rPr>
                        <a:t>15%</a:t>
                      </a:r>
                    </a:p>
                  </a:txBody>
                  <a:tcPr marL="4763" marR="4763" marT="4763" marB="0" anchor="b">
                    <a:lnL w="6350" cap="flat" cmpd="sng" algn="ctr">
                      <a:solidFill>
                        <a:srgbClr val="000000"/>
                      </a:solidFill>
                      <a:prstDash val="solid"/>
                      <a:round/>
                      <a:headEnd type="none" w="med" len="med"/>
                      <a:tailEnd type="none" w="med" len="med"/>
                    </a:lnL>
                    <a:lnR w="57150" cap="flat" cmpd="sng" algn="ctr">
                      <a:noFill/>
                      <a:prstDash val="solid"/>
                      <a:round/>
                      <a:headEnd type="none" w="med" len="med"/>
                      <a:tailEnd type="none" w="med" len="med"/>
                    </a:lnR>
                    <a:lnT>
                      <a:noFill/>
                    </a:lnT>
                    <a:lnB w="5715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1515850070"/>
                  </a:ext>
                </a:extLst>
              </a:tr>
            </a:tbl>
          </a:graphicData>
        </a:graphic>
      </p:graphicFrame>
      <p:sp>
        <p:nvSpPr>
          <p:cNvPr id="15" name="TextBox 14">
            <a:extLst>
              <a:ext uri="{FF2B5EF4-FFF2-40B4-BE49-F238E27FC236}">
                <a16:creationId xmlns:a16="http://schemas.microsoft.com/office/drawing/2014/main" id="{EF760F4F-4A78-5091-1C0A-509AFFAD3624}"/>
              </a:ext>
            </a:extLst>
          </p:cNvPr>
          <p:cNvSpPr txBox="1"/>
          <p:nvPr/>
        </p:nvSpPr>
        <p:spPr>
          <a:xfrm>
            <a:off x="0" y="351262"/>
            <a:ext cx="13004800" cy="1138773"/>
          </a:xfrm>
          <a:prstGeom prst="rect">
            <a:avLst/>
          </a:prstGeom>
          <a:noFill/>
        </p:spPr>
        <p:txBody>
          <a:bodyPr wrap="square" rtlCol="0">
            <a:spAutoFit/>
          </a:bodyPr>
          <a:lstStyle/>
          <a:p>
            <a:pPr algn="ctr"/>
            <a:r>
              <a:rPr lang="en-US" sz="1700">
                <a:solidFill>
                  <a:schemeClr val="bg1"/>
                </a:solidFill>
              </a:rPr>
              <a:t>With both GOP primary voters in safe seats and voters in battleground districts, there is a higher level of support for a more comprehensive aid package for Ukraine than for only lethal military weapons.  Given the more centrist profile of those who favor the larger package but not the weapons only package, it can be assumed that the drop off between the two measures is due to perceptions that providing only lethal weapons doesn’t go far enough for them.  Support is highest in the battleground districts with seniors and with more moderate primary voters.</a:t>
            </a:r>
          </a:p>
        </p:txBody>
      </p:sp>
      <p:cxnSp>
        <p:nvCxnSpPr>
          <p:cNvPr id="17" name="Straight Arrow Connector 16">
            <a:extLst>
              <a:ext uri="{FF2B5EF4-FFF2-40B4-BE49-F238E27FC236}">
                <a16:creationId xmlns:a16="http://schemas.microsoft.com/office/drawing/2014/main" id="{179EE784-CAF2-B776-CEC4-91C0124BEC06}"/>
              </a:ext>
            </a:extLst>
          </p:cNvPr>
          <p:cNvCxnSpPr/>
          <p:nvPr/>
        </p:nvCxnSpPr>
        <p:spPr>
          <a:xfrm>
            <a:off x="5134607" y="4443502"/>
            <a:ext cx="0" cy="402454"/>
          </a:xfrm>
          <a:prstGeom prst="straightConnector1">
            <a:avLst/>
          </a:prstGeom>
          <a:ln>
            <a:solidFill>
              <a:srgbClr val="D60000"/>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60C0C8F-131F-3283-C1AD-B7113F7F7164}"/>
              </a:ext>
            </a:extLst>
          </p:cNvPr>
          <p:cNvSpPr/>
          <p:nvPr/>
        </p:nvSpPr>
        <p:spPr>
          <a:xfrm>
            <a:off x="5791200" y="4395525"/>
            <a:ext cx="365760" cy="182880"/>
          </a:xfrm>
          <a:prstGeom prst="ellipse">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5" name="Oval 24">
            <a:extLst>
              <a:ext uri="{FF2B5EF4-FFF2-40B4-BE49-F238E27FC236}">
                <a16:creationId xmlns:a16="http://schemas.microsoft.com/office/drawing/2014/main" id="{A838FC04-9539-F9C9-5397-7A967B9EECBD}"/>
              </a:ext>
            </a:extLst>
          </p:cNvPr>
          <p:cNvSpPr/>
          <p:nvPr/>
        </p:nvSpPr>
        <p:spPr>
          <a:xfrm>
            <a:off x="12315816" y="4379851"/>
            <a:ext cx="365760" cy="182880"/>
          </a:xfrm>
          <a:prstGeom prst="ellipse">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29" name="Oval 28">
            <a:extLst>
              <a:ext uri="{FF2B5EF4-FFF2-40B4-BE49-F238E27FC236}">
                <a16:creationId xmlns:a16="http://schemas.microsoft.com/office/drawing/2014/main" id="{F0CE9094-AA72-1FF0-47DD-ABE0855BF1D5}"/>
              </a:ext>
            </a:extLst>
          </p:cNvPr>
          <p:cNvSpPr/>
          <p:nvPr/>
        </p:nvSpPr>
        <p:spPr>
          <a:xfrm>
            <a:off x="12315816" y="5260671"/>
            <a:ext cx="365760" cy="182880"/>
          </a:xfrm>
          <a:prstGeom prst="ellipse">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30" name="Oval 29">
            <a:extLst>
              <a:ext uri="{FF2B5EF4-FFF2-40B4-BE49-F238E27FC236}">
                <a16:creationId xmlns:a16="http://schemas.microsoft.com/office/drawing/2014/main" id="{7A8A7080-6B1C-499D-D40E-644FB093C421}"/>
              </a:ext>
            </a:extLst>
          </p:cNvPr>
          <p:cNvSpPr/>
          <p:nvPr/>
        </p:nvSpPr>
        <p:spPr>
          <a:xfrm>
            <a:off x="11028218" y="4916371"/>
            <a:ext cx="365760" cy="182880"/>
          </a:xfrm>
          <a:prstGeom prst="ellipse">
            <a:avLst/>
          </a:prstGeom>
          <a:ln w="15875">
            <a:solidFill>
              <a:srgbClr val="FF0000"/>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31" name="Oval 30">
            <a:extLst>
              <a:ext uri="{FF2B5EF4-FFF2-40B4-BE49-F238E27FC236}">
                <a16:creationId xmlns:a16="http://schemas.microsoft.com/office/drawing/2014/main" id="{6D51E23B-2D53-433F-63C8-A680ECBF7D69}"/>
              </a:ext>
            </a:extLst>
          </p:cNvPr>
          <p:cNvSpPr/>
          <p:nvPr/>
        </p:nvSpPr>
        <p:spPr>
          <a:xfrm>
            <a:off x="4522969" y="4395525"/>
            <a:ext cx="365760" cy="182880"/>
          </a:xfrm>
          <a:prstGeom prst="ellipse">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899616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B0333-2D87-EEDB-2AAB-0447D4755FBD}"/>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56A7F084-D0B9-5B56-45DF-374D793D6D20}"/>
              </a:ext>
            </a:extLst>
          </p:cNvPr>
          <p:cNvSpPr/>
          <p:nvPr/>
        </p:nvSpPr>
        <p:spPr>
          <a:xfrm>
            <a:off x="26089" y="6598537"/>
            <a:ext cx="1060698" cy="716663"/>
          </a:xfrm>
          <a:prstGeom prst="rect">
            <a:avLst/>
          </a:prstGeom>
          <a:solidFill>
            <a:schemeClr val="bg1"/>
          </a:solidFill>
          <a:ln w="15875">
            <a:no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4" name="TextBox 3">
            <a:extLst>
              <a:ext uri="{FF2B5EF4-FFF2-40B4-BE49-F238E27FC236}">
                <a16:creationId xmlns:a16="http://schemas.microsoft.com/office/drawing/2014/main" id="{16062EA7-64CB-CF56-03B7-F1A27A9BF9F0}"/>
              </a:ext>
            </a:extLst>
          </p:cNvPr>
          <p:cNvSpPr txBox="1"/>
          <p:nvPr/>
        </p:nvSpPr>
        <p:spPr>
          <a:xfrm>
            <a:off x="0" y="0"/>
            <a:ext cx="13004800" cy="353943"/>
          </a:xfrm>
          <a:prstGeom prst="rect">
            <a:avLst/>
          </a:prstGeom>
          <a:noFill/>
        </p:spPr>
        <p:txBody>
          <a:bodyPr wrap="square" rtlCol="0">
            <a:spAutoFit/>
          </a:bodyPr>
          <a:lstStyle/>
          <a:p>
            <a:pPr algn="ctr"/>
            <a:r>
              <a:rPr lang="en-US" sz="1680" b="1">
                <a:solidFill>
                  <a:schemeClr val="bg1"/>
                </a:solidFill>
                <a:latin typeface="Corbel" panose="020B0503020204020204" pitchFamily="34" charset="0"/>
              </a:rPr>
              <a:t>SAFE GOP PRIMARY VOTERS UKRAINE STATEMENTS – RANKED BY STRONGLY AGREE</a:t>
            </a:r>
          </a:p>
        </p:txBody>
      </p:sp>
      <p:sp>
        <p:nvSpPr>
          <p:cNvPr id="9" name="TextBox 8">
            <a:extLst>
              <a:ext uri="{FF2B5EF4-FFF2-40B4-BE49-F238E27FC236}">
                <a16:creationId xmlns:a16="http://schemas.microsoft.com/office/drawing/2014/main" id="{D746F5ED-D614-F74D-C4C6-07B31EF227AC}"/>
              </a:ext>
            </a:extLst>
          </p:cNvPr>
          <p:cNvSpPr txBox="1"/>
          <p:nvPr/>
        </p:nvSpPr>
        <p:spPr>
          <a:xfrm>
            <a:off x="0" y="1525994"/>
            <a:ext cx="5124659" cy="276999"/>
          </a:xfrm>
          <a:prstGeom prst="rect">
            <a:avLst/>
          </a:prstGeom>
          <a:noFill/>
        </p:spPr>
        <p:txBody>
          <a:bodyPr wrap="square">
            <a:spAutoFit/>
          </a:bodyPr>
          <a:lstStyle/>
          <a:p>
            <a:r>
              <a:rPr lang="en-US" sz="1200" i="1">
                <a:latin typeface="Corbel" panose="020B0503020204020204" pitchFamily="34" charset="0"/>
              </a:rPr>
              <a:t>Please indicate if you agree or disagree with each of the following statements. </a:t>
            </a:r>
            <a:endParaRPr lang="en-US" sz="1200" b="1">
              <a:latin typeface="Corbel" panose="020B0503020204020204" pitchFamily="34" charset="0"/>
            </a:endParaRPr>
          </a:p>
        </p:txBody>
      </p:sp>
      <p:graphicFrame>
        <p:nvGraphicFramePr>
          <p:cNvPr id="3" name="Chart 2">
            <a:extLst>
              <a:ext uri="{FF2B5EF4-FFF2-40B4-BE49-F238E27FC236}">
                <a16:creationId xmlns:a16="http://schemas.microsoft.com/office/drawing/2014/main" id="{39F65BBD-2ADF-45AC-F831-909F258AB3EA}"/>
              </a:ext>
            </a:extLst>
          </p:cNvPr>
          <p:cNvGraphicFramePr>
            <a:graphicFrameLocks/>
          </p:cNvGraphicFramePr>
          <p:nvPr>
            <p:extLst>
              <p:ext uri="{D42A27DB-BD31-4B8C-83A1-F6EECF244321}">
                <p14:modId xmlns:p14="http://schemas.microsoft.com/office/powerpoint/2010/main" val="3922018786"/>
              </p:ext>
            </p:extLst>
          </p:nvPr>
        </p:nvGraphicFramePr>
        <p:xfrm>
          <a:off x="1936520" y="2025707"/>
          <a:ext cx="9686395" cy="5216204"/>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Group 4">
            <a:extLst>
              <a:ext uri="{FF2B5EF4-FFF2-40B4-BE49-F238E27FC236}">
                <a16:creationId xmlns:a16="http://schemas.microsoft.com/office/drawing/2014/main" id="{2079E326-7151-3885-ED39-B764EB4EF38D}"/>
              </a:ext>
            </a:extLst>
          </p:cNvPr>
          <p:cNvGrpSpPr/>
          <p:nvPr/>
        </p:nvGrpSpPr>
        <p:grpSpPr>
          <a:xfrm>
            <a:off x="2882148" y="1817983"/>
            <a:ext cx="8517872" cy="433114"/>
            <a:chOff x="0" y="0"/>
            <a:chExt cx="5529478" cy="452863"/>
          </a:xfrm>
        </p:grpSpPr>
        <p:sp>
          <p:nvSpPr>
            <p:cNvPr id="6" name="Rectangle 5">
              <a:extLst>
                <a:ext uri="{FF2B5EF4-FFF2-40B4-BE49-F238E27FC236}">
                  <a16:creationId xmlns:a16="http://schemas.microsoft.com/office/drawing/2014/main" id="{9350E4AB-31F6-6BAD-5006-2D4F2392C27D}"/>
                </a:ext>
              </a:extLst>
            </p:cNvPr>
            <p:cNvSpPr/>
            <p:nvPr/>
          </p:nvSpPr>
          <p:spPr>
            <a:xfrm>
              <a:off x="0" y="11124"/>
              <a:ext cx="5510384" cy="414186"/>
            </a:xfrm>
            <a:prstGeom prst="rect">
              <a:avLst/>
            </a:prstGeom>
            <a:gradFill>
              <a:gsLst>
                <a:gs pos="26000">
                  <a:srgbClr val="2F5597"/>
                </a:gs>
                <a:gs pos="67000">
                  <a:srgbClr val="FFA7A7"/>
                </a:gs>
                <a:gs pos="48000">
                  <a:srgbClr val="B4C7E7"/>
                </a:gs>
                <a:gs pos="94000">
                  <a:srgbClr val="A6A6A6"/>
                </a:gs>
                <a:gs pos="82000">
                  <a:srgbClr val="C00000"/>
                </a:gs>
              </a:gsLst>
              <a:lin ang="0" scaled="1"/>
            </a:gradFill>
            <a:ln w="15875">
              <a:no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7" name="TextBox 11">
              <a:extLst>
                <a:ext uri="{FF2B5EF4-FFF2-40B4-BE49-F238E27FC236}">
                  <a16:creationId xmlns:a16="http://schemas.microsoft.com/office/drawing/2014/main" id="{00A96F43-0D2C-C2EA-807B-D23DA415A952}"/>
                </a:ext>
              </a:extLst>
            </p:cNvPr>
            <p:cNvSpPr txBox="1"/>
            <p:nvPr/>
          </p:nvSpPr>
          <p:spPr>
            <a:xfrm>
              <a:off x="30459" y="2329"/>
              <a:ext cx="1106171" cy="4343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a:t>
              </a:r>
            </a:p>
            <a:p>
              <a:pPr algn="ctr"/>
              <a:r>
                <a:rPr lang="en-US" sz="1100" b="1" i="1">
                  <a:solidFill>
                    <a:schemeClr val="bg1"/>
                  </a:solidFill>
                </a:rPr>
                <a:t>Agree</a:t>
              </a:r>
            </a:p>
          </p:txBody>
        </p:sp>
        <p:sp>
          <p:nvSpPr>
            <p:cNvPr id="8" name="TextBox 12">
              <a:extLst>
                <a:ext uri="{FF2B5EF4-FFF2-40B4-BE49-F238E27FC236}">
                  <a16:creationId xmlns:a16="http://schemas.microsoft.com/office/drawing/2014/main" id="{9C60002A-E337-FEB1-29F0-7CD57541CE1D}"/>
                </a:ext>
              </a:extLst>
            </p:cNvPr>
            <p:cNvSpPr txBox="1"/>
            <p:nvPr/>
          </p:nvSpPr>
          <p:spPr>
            <a:xfrm>
              <a:off x="1620717" y="2329"/>
              <a:ext cx="1293228" cy="4343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a:t>
              </a:r>
            </a:p>
            <a:p>
              <a:pPr algn="ctr"/>
              <a:r>
                <a:rPr lang="en-US" sz="1100" b="1" i="1">
                  <a:solidFill>
                    <a:schemeClr val="bg1"/>
                  </a:solidFill>
                </a:rPr>
                <a:t>Agree</a:t>
              </a:r>
            </a:p>
          </p:txBody>
        </p:sp>
        <p:sp>
          <p:nvSpPr>
            <p:cNvPr id="10" name="TextBox 13">
              <a:extLst>
                <a:ext uri="{FF2B5EF4-FFF2-40B4-BE49-F238E27FC236}">
                  <a16:creationId xmlns:a16="http://schemas.microsoft.com/office/drawing/2014/main" id="{07489965-3E84-0DAA-997C-F5F4817D5403}"/>
                </a:ext>
              </a:extLst>
            </p:cNvPr>
            <p:cNvSpPr txBox="1"/>
            <p:nvPr/>
          </p:nvSpPr>
          <p:spPr>
            <a:xfrm>
              <a:off x="3125909" y="2329"/>
              <a:ext cx="806741" cy="45053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Disagree</a:t>
              </a:r>
            </a:p>
          </p:txBody>
        </p:sp>
        <p:sp>
          <p:nvSpPr>
            <p:cNvPr id="11" name="TextBox 14">
              <a:extLst>
                <a:ext uri="{FF2B5EF4-FFF2-40B4-BE49-F238E27FC236}">
                  <a16:creationId xmlns:a16="http://schemas.microsoft.com/office/drawing/2014/main" id="{325F5F66-D560-446B-F538-ADBF5F6194BC}"/>
                </a:ext>
              </a:extLst>
            </p:cNvPr>
            <p:cNvSpPr txBox="1"/>
            <p:nvPr/>
          </p:nvSpPr>
          <p:spPr>
            <a:xfrm>
              <a:off x="4235248" y="0"/>
              <a:ext cx="744885" cy="45053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 Disagree</a:t>
              </a:r>
            </a:p>
          </p:txBody>
        </p:sp>
        <p:sp>
          <p:nvSpPr>
            <p:cNvPr id="12" name="TextBox 15">
              <a:extLst>
                <a:ext uri="{FF2B5EF4-FFF2-40B4-BE49-F238E27FC236}">
                  <a16:creationId xmlns:a16="http://schemas.microsoft.com/office/drawing/2014/main" id="{897588CA-7D3D-AC0F-2999-64006177B322}"/>
                </a:ext>
              </a:extLst>
            </p:cNvPr>
            <p:cNvSpPr txBox="1"/>
            <p:nvPr/>
          </p:nvSpPr>
          <p:spPr>
            <a:xfrm>
              <a:off x="5000407" y="73869"/>
              <a:ext cx="529071" cy="23584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DK</a:t>
              </a:r>
            </a:p>
          </p:txBody>
        </p:sp>
      </p:grpSp>
      <p:cxnSp>
        <p:nvCxnSpPr>
          <p:cNvPr id="13" name="Straight Arrow Connector 12">
            <a:extLst>
              <a:ext uri="{FF2B5EF4-FFF2-40B4-BE49-F238E27FC236}">
                <a16:creationId xmlns:a16="http://schemas.microsoft.com/office/drawing/2014/main" id="{BF827D55-8BD2-260C-5FCC-E3BB48EFF729}"/>
              </a:ext>
            </a:extLst>
          </p:cNvPr>
          <p:cNvCxnSpPr>
            <a:cxnSpLocks/>
          </p:cNvCxnSpPr>
          <p:nvPr/>
        </p:nvCxnSpPr>
        <p:spPr>
          <a:xfrm>
            <a:off x="378918" y="3051979"/>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35D4E74-7881-1E8E-8575-2238D1E567D5}"/>
              </a:ext>
            </a:extLst>
          </p:cNvPr>
          <p:cNvCxnSpPr>
            <a:cxnSpLocks/>
          </p:cNvCxnSpPr>
          <p:nvPr/>
        </p:nvCxnSpPr>
        <p:spPr>
          <a:xfrm>
            <a:off x="378918" y="3818976"/>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D7189AC-C7EA-FD27-42EC-59CD13D0FD46}"/>
              </a:ext>
            </a:extLst>
          </p:cNvPr>
          <p:cNvCxnSpPr>
            <a:cxnSpLocks/>
          </p:cNvCxnSpPr>
          <p:nvPr/>
        </p:nvCxnSpPr>
        <p:spPr>
          <a:xfrm>
            <a:off x="378918" y="461345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B6FA48F-59BF-358C-9B2F-D31BB4051338}"/>
              </a:ext>
            </a:extLst>
          </p:cNvPr>
          <p:cNvCxnSpPr>
            <a:cxnSpLocks/>
          </p:cNvCxnSpPr>
          <p:nvPr/>
        </p:nvCxnSpPr>
        <p:spPr>
          <a:xfrm>
            <a:off x="378918" y="540793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C71D58B-AD5B-3D07-062F-DA0B1B6DA468}"/>
              </a:ext>
            </a:extLst>
          </p:cNvPr>
          <p:cNvCxnSpPr>
            <a:cxnSpLocks/>
          </p:cNvCxnSpPr>
          <p:nvPr/>
        </p:nvCxnSpPr>
        <p:spPr>
          <a:xfrm>
            <a:off x="378918" y="6194917"/>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6D32E9D-3CD1-1ABA-883D-101A4547A12B}"/>
              </a:ext>
            </a:extLst>
          </p:cNvPr>
          <p:cNvSpPr txBox="1"/>
          <p:nvPr/>
        </p:nvSpPr>
        <p:spPr>
          <a:xfrm>
            <a:off x="454769" y="2358693"/>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Russia had no cause and was wrong to invade Ukraine</a:t>
            </a:r>
          </a:p>
        </p:txBody>
      </p:sp>
      <p:sp>
        <p:nvSpPr>
          <p:cNvPr id="19" name="TextBox 18">
            <a:extLst>
              <a:ext uri="{FF2B5EF4-FFF2-40B4-BE49-F238E27FC236}">
                <a16:creationId xmlns:a16="http://schemas.microsoft.com/office/drawing/2014/main" id="{D9AAADDB-17E6-B186-7B3D-10486519FB31}"/>
              </a:ext>
            </a:extLst>
          </p:cNvPr>
          <p:cNvSpPr txBox="1"/>
          <p:nvPr/>
        </p:nvSpPr>
        <p:spPr>
          <a:xfrm>
            <a:off x="454769" y="3090904"/>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Russia under Vladimir Putin’s rule is an enemy of the United States</a:t>
            </a:r>
          </a:p>
        </p:txBody>
      </p:sp>
      <p:sp>
        <p:nvSpPr>
          <p:cNvPr id="20" name="TextBox 19">
            <a:extLst>
              <a:ext uri="{FF2B5EF4-FFF2-40B4-BE49-F238E27FC236}">
                <a16:creationId xmlns:a16="http://schemas.microsoft.com/office/drawing/2014/main" id="{5F217D81-CA9E-9769-4AF4-050150DBC381}"/>
              </a:ext>
            </a:extLst>
          </p:cNvPr>
          <p:cNvSpPr txBox="1"/>
          <p:nvPr/>
        </p:nvSpPr>
        <p:spPr>
          <a:xfrm>
            <a:off x="454769" y="3823115"/>
            <a:ext cx="1938477" cy="769441"/>
          </a:xfrm>
          <a:prstGeom prst="rect">
            <a:avLst/>
          </a:prstGeom>
          <a:noFill/>
        </p:spPr>
        <p:txBody>
          <a:bodyPr wrap="square">
            <a:spAutoFit/>
          </a:bodyPr>
          <a:lstStyle/>
          <a:p>
            <a:pPr algn="ctr"/>
            <a:r>
              <a:rPr lang="en-US" sz="1100">
                <a:latin typeface="Corbel" panose="020B0503020204020204" pitchFamily="34" charset="0"/>
                <a:ea typeface="MS Mincho" panose="02020609040205080304" pitchFamily="49" charset="-128"/>
              </a:rPr>
              <a:t>Vladimir Putin wants to reestablish the Soviet Union’s sphere of influence </a:t>
            </a:r>
            <a:r>
              <a:rPr lang="en-US" sz="1100"/>
              <a:t>in Eastern and Central Europe</a:t>
            </a:r>
            <a:endParaRPr lang="en-US" sz="1100">
              <a:latin typeface="Corbel" panose="020B0503020204020204" pitchFamily="34" charset="0"/>
              <a:ea typeface="MS Mincho" panose="02020609040205080304" pitchFamily="49" charset="-128"/>
            </a:endParaRPr>
          </a:p>
        </p:txBody>
      </p:sp>
      <p:sp>
        <p:nvSpPr>
          <p:cNvPr id="21" name="TextBox 20">
            <a:extLst>
              <a:ext uri="{FF2B5EF4-FFF2-40B4-BE49-F238E27FC236}">
                <a16:creationId xmlns:a16="http://schemas.microsoft.com/office/drawing/2014/main" id="{C874FEA1-BA0B-DC15-5346-3FDDE90A6602}"/>
              </a:ext>
            </a:extLst>
          </p:cNvPr>
          <p:cNvSpPr txBox="1"/>
          <p:nvPr/>
        </p:nvSpPr>
        <p:spPr>
          <a:xfrm>
            <a:off x="454769" y="4678436"/>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The United States should help Ukraine in its ongoing war with Russia</a:t>
            </a:r>
          </a:p>
        </p:txBody>
      </p:sp>
      <p:sp>
        <p:nvSpPr>
          <p:cNvPr id="22" name="TextBox 21">
            <a:extLst>
              <a:ext uri="{FF2B5EF4-FFF2-40B4-BE49-F238E27FC236}">
                <a16:creationId xmlns:a16="http://schemas.microsoft.com/office/drawing/2014/main" id="{F2478E56-825E-7D29-EE70-E022457EBFFB}"/>
              </a:ext>
            </a:extLst>
          </p:cNvPr>
          <p:cNvSpPr txBox="1"/>
          <p:nvPr/>
        </p:nvSpPr>
        <p:spPr>
          <a:xfrm>
            <a:off x="399075" y="5410647"/>
            <a:ext cx="2049864" cy="707886"/>
          </a:xfrm>
          <a:prstGeom prst="rect">
            <a:avLst/>
          </a:prstGeom>
          <a:noFill/>
        </p:spPr>
        <p:txBody>
          <a:bodyPr wrap="square">
            <a:spAutoFit/>
          </a:bodyPr>
          <a:lstStyle/>
          <a:p>
            <a:pPr algn="ctr"/>
            <a:r>
              <a:rPr lang="en-US" sz="1000">
                <a:latin typeface="Corbel" panose="020B0503020204020204" pitchFamily="34" charset="0"/>
                <a:ea typeface="MS Mincho" panose="02020609040205080304" pitchFamily="49" charset="-128"/>
              </a:rPr>
              <a:t>The Ukrainian people, when equipped with American arms and ammunition, can win the war </a:t>
            </a:r>
            <a:r>
              <a:rPr lang="en-US" sz="1000"/>
              <a:t>and drive Russia out of their country.</a:t>
            </a:r>
            <a:endParaRPr lang="en-US" sz="1000">
              <a:latin typeface="Corbel" panose="020B0503020204020204" pitchFamily="34" charset="0"/>
              <a:ea typeface="MS Mincho" panose="02020609040205080304" pitchFamily="49" charset="-128"/>
            </a:endParaRPr>
          </a:p>
        </p:txBody>
      </p:sp>
      <p:sp>
        <p:nvSpPr>
          <p:cNvPr id="24" name="TextBox 23">
            <a:extLst>
              <a:ext uri="{FF2B5EF4-FFF2-40B4-BE49-F238E27FC236}">
                <a16:creationId xmlns:a16="http://schemas.microsoft.com/office/drawing/2014/main" id="{40F73027-52F9-827D-DA8C-AC14BF7C1F16}"/>
              </a:ext>
            </a:extLst>
          </p:cNvPr>
          <p:cNvSpPr txBox="1"/>
          <p:nvPr/>
        </p:nvSpPr>
        <p:spPr>
          <a:xfrm>
            <a:off x="454769" y="6204412"/>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The United States has an obligation to defend other democracies from invasion</a:t>
            </a:r>
          </a:p>
        </p:txBody>
      </p:sp>
      <p:sp>
        <p:nvSpPr>
          <p:cNvPr id="25" name="TextBox 24">
            <a:extLst>
              <a:ext uri="{FF2B5EF4-FFF2-40B4-BE49-F238E27FC236}">
                <a16:creationId xmlns:a16="http://schemas.microsoft.com/office/drawing/2014/main" id="{4309E288-52F2-959F-B676-400F5C7F7619}"/>
              </a:ext>
            </a:extLst>
          </p:cNvPr>
          <p:cNvSpPr txBox="1"/>
          <p:nvPr/>
        </p:nvSpPr>
        <p:spPr>
          <a:xfrm>
            <a:off x="11527302" y="1792222"/>
            <a:ext cx="1242741" cy="492443"/>
          </a:xfrm>
          <a:prstGeom prst="rect">
            <a:avLst/>
          </a:prstGeom>
          <a:noFill/>
        </p:spPr>
        <p:txBody>
          <a:bodyPr wrap="square">
            <a:spAutoFit/>
          </a:bodyPr>
          <a:lstStyle/>
          <a:p>
            <a:pPr algn="ctr"/>
            <a:r>
              <a:rPr lang="en-US" sz="1300" b="1" i="1">
                <a:latin typeface="Corbel" panose="020B0503020204020204" pitchFamily="34" charset="0"/>
                <a:cs typeface="Times New Roman" panose="02020603050405020304" pitchFamily="18" charset="0"/>
              </a:rPr>
              <a:t>Total Agree-Total Disagree</a:t>
            </a:r>
            <a:endParaRPr lang="en-US" sz="1300" b="1" i="1">
              <a:latin typeface="Corbel" panose="020B0503020204020204" pitchFamily="34" charset="0"/>
            </a:endParaRPr>
          </a:p>
        </p:txBody>
      </p:sp>
      <p:sp>
        <p:nvSpPr>
          <p:cNvPr id="26" name="TextBox 25">
            <a:extLst>
              <a:ext uri="{FF2B5EF4-FFF2-40B4-BE49-F238E27FC236}">
                <a16:creationId xmlns:a16="http://schemas.microsoft.com/office/drawing/2014/main" id="{ED8915C7-C53C-C991-82E1-C882FAC4B650}"/>
              </a:ext>
            </a:extLst>
          </p:cNvPr>
          <p:cNvSpPr txBox="1"/>
          <p:nvPr/>
        </p:nvSpPr>
        <p:spPr>
          <a:xfrm>
            <a:off x="11679714" y="2504123"/>
            <a:ext cx="844805"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79%-13%</a:t>
            </a:r>
            <a:endParaRPr lang="en-US" sz="1300" b="1" i="1">
              <a:latin typeface="Corbel" panose="020B0503020204020204" pitchFamily="34" charset="0"/>
            </a:endParaRPr>
          </a:p>
        </p:txBody>
      </p:sp>
      <p:sp>
        <p:nvSpPr>
          <p:cNvPr id="28" name="TextBox 27">
            <a:extLst>
              <a:ext uri="{FF2B5EF4-FFF2-40B4-BE49-F238E27FC236}">
                <a16:creationId xmlns:a16="http://schemas.microsoft.com/office/drawing/2014/main" id="{44F677EC-F362-EF13-CC3A-217FD8E1F979}"/>
              </a:ext>
            </a:extLst>
          </p:cNvPr>
          <p:cNvSpPr txBox="1"/>
          <p:nvPr/>
        </p:nvSpPr>
        <p:spPr>
          <a:xfrm>
            <a:off x="11648979" y="3307002"/>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82%-12%</a:t>
            </a:r>
            <a:endParaRPr lang="en-US" sz="1300" b="1" i="1">
              <a:latin typeface="Corbel" panose="020B0503020204020204" pitchFamily="34" charset="0"/>
            </a:endParaRPr>
          </a:p>
        </p:txBody>
      </p:sp>
      <p:sp>
        <p:nvSpPr>
          <p:cNvPr id="30" name="TextBox 29">
            <a:extLst>
              <a:ext uri="{FF2B5EF4-FFF2-40B4-BE49-F238E27FC236}">
                <a16:creationId xmlns:a16="http://schemas.microsoft.com/office/drawing/2014/main" id="{554CD54F-39DC-9545-EDAA-F16A6592DAB6}"/>
              </a:ext>
            </a:extLst>
          </p:cNvPr>
          <p:cNvSpPr txBox="1"/>
          <p:nvPr/>
        </p:nvSpPr>
        <p:spPr>
          <a:xfrm>
            <a:off x="11648979" y="4090623"/>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67%-21%</a:t>
            </a:r>
            <a:endParaRPr lang="en-US" sz="1300" b="1" i="1">
              <a:latin typeface="Corbel" panose="020B0503020204020204" pitchFamily="34" charset="0"/>
            </a:endParaRPr>
          </a:p>
        </p:txBody>
      </p:sp>
      <p:sp>
        <p:nvSpPr>
          <p:cNvPr id="32" name="TextBox 31">
            <a:extLst>
              <a:ext uri="{FF2B5EF4-FFF2-40B4-BE49-F238E27FC236}">
                <a16:creationId xmlns:a16="http://schemas.microsoft.com/office/drawing/2014/main" id="{5405F011-92BF-0EAF-A011-DB2EE44C2D96}"/>
              </a:ext>
            </a:extLst>
          </p:cNvPr>
          <p:cNvSpPr txBox="1"/>
          <p:nvPr/>
        </p:nvSpPr>
        <p:spPr>
          <a:xfrm>
            <a:off x="11648979" y="4896445"/>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57%-36%</a:t>
            </a:r>
            <a:endParaRPr lang="en-US" sz="1300" b="1" i="1">
              <a:latin typeface="Corbel" panose="020B0503020204020204" pitchFamily="34" charset="0"/>
            </a:endParaRPr>
          </a:p>
        </p:txBody>
      </p:sp>
      <p:sp>
        <p:nvSpPr>
          <p:cNvPr id="34" name="TextBox 33">
            <a:extLst>
              <a:ext uri="{FF2B5EF4-FFF2-40B4-BE49-F238E27FC236}">
                <a16:creationId xmlns:a16="http://schemas.microsoft.com/office/drawing/2014/main" id="{233C3570-0682-1B19-F5D0-178DFA014593}"/>
              </a:ext>
            </a:extLst>
          </p:cNvPr>
          <p:cNvSpPr txBox="1"/>
          <p:nvPr/>
        </p:nvSpPr>
        <p:spPr>
          <a:xfrm>
            <a:off x="11648979" y="5656203"/>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56%-30%</a:t>
            </a:r>
            <a:endParaRPr lang="en-US" sz="1300" b="1" i="1">
              <a:latin typeface="Corbel" panose="020B0503020204020204" pitchFamily="34" charset="0"/>
            </a:endParaRPr>
          </a:p>
        </p:txBody>
      </p:sp>
      <p:sp>
        <p:nvSpPr>
          <p:cNvPr id="36" name="TextBox 35">
            <a:extLst>
              <a:ext uri="{FF2B5EF4-FFF2-40B4-BE49-F238E27FC236}">
                <a16:creationId xmlns:a16="http://schemas.microsoft.com/office/drawing/2014/main" id="{144C885F-638B-7CED-C41A-113AF7BC10DA}"/>
              </a:ext>
            </a:extLst>
          </p:cNvPr>
          <p:cNvSpPr txBox="1"/>
          <p:nvPr/>
        </p:nvSpPr>
        <p:spPr>
          <a:xfrm>
            <a:off x="11648979" y="6433690"/>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55%-36%</a:t>
            </a:r>
            <a:endParaRPr lang="en-US" sz="1300" b="1" i="1">
              <a:latin typeface="Corbel" panose="020B0503020204020204" pitchFamily="34" charset="0"/>
            </a:endParaRPr>
          </a:p>
        </p:txBody>
      </p:sp>
      <p:sp>
        <p:nvSpPr>
          <p:cNvPr id="2" name="TextBox 1">
            <a:extLst>
              <a:ext uri="{FF2B5EF4-FFF2-40B4-BE49-F238E27FC236}">
                <a16:creationId xmlns:a16="http://schemas.microsoft.com/office/drawing/2014/main" id="{5BD3BB33-8C8A-4A04-2424-F64D77F676D1}"/>
              </a:ext>
            </a:extLst>
          </p:cNvPr>
          <p:cNvSpPr txBox="1"/>
          <p:nvPr/>
        </p:nvSpPr>
        <p:spPr>
          <a:xfrm>
            <a:off x="0" y="321527"/>
            <a:ext cx="13004799" cy="1200329"/>
          </a:xfrm>
          <a:prstGeom prst="rect">
            <a:avLst/>
          </a:prstGeom>
          <a:noFill/>
        </p:spPr>
        <p:txBody>
          <a:bodyPr wrap="square" rtlCol="0">
            <a:spAutoFit/>
          </a:bodyPr>
          <a:lstStyle/>
          <a:p>
            <a:pPr algn="ctr"/>
            <a:r>
              <a:rPr lang="en-US" sz="1800">
                <a:solidFill>
                  <a:schemeClr val="bg1"/>
                </a:solidFill>
              </a:rPr>
              <a:t>A majority of GOP primary voters in safe GOP seats agree with each of these statements, with the highest level of agreement seen in the fact that Russia had no cause to invade Ukraine and that Russia under Putin is an enemy of the U.S.  </a:t>
            </a:r>
          </a:p>
          <a:p>
            <a:pPr algn="ctr"/>
            <a:r>
              <a:rPr lang="en-US" sz="1800">
                <a:solidFill>
                  <a:schemeClr val="bg1"/>
                </a:solidFill>
              </a:rPr>
              <a:t>While agreement is lower, there is still a majority of GOP primary voters in safe districts who see it as important for the U.S. to help Ukraine, that they can win the war, and that it is our obligation to defend democracies from invasion.</a:t>
            </a:r>
          </a:p>
        </p:txBody>
      </p:sp>
      <p:sp>
        <p:nvSpPr>
          <p:cNvPr id="38" name="Rounded Rectangle 37">
            <a:extLst>
              <a:ext uri="{FF2B5EF4-FFF2-40B4-BE49-F238E27FC236}">
                <a16:creationId xmlns:a16="http://schemas.microsoft.com/office/drawing/2014/main" id="{9F5A9D48-1D78-71F2-4CB0-A8604469041C}"/>
              </a:ext>
            </a:extLst>
          </p:cNvPr>
          <p:cNvSpPr/>
          <p:nvPr/>
        </p:nvSpPr>
        <p:spPr>
          <a:xfrm>
            <a:off x="11679714" y="4683637"/>
            <a:ext cx="792933" cy="2191442"/>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543397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40CDB-E449-428F-DFB6-AE49D0097036}"/>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25BFDC2D-8264-5370-4628-EC22BCB8A5F0}"/>
              </a:ext>
            </a:extLst>
          </p:cNvPr>
          <p:cNvSpPr/>
          <p:nvPr/>
        </p:nvSpPr>
        <p:spPr>
          <a:xfrm>
            <a:off x="26089" y="6598537"/>
            <a:ext cx="1060698" cy="716663"/>
          </a:xfrm>
          <a:prstGeom prst="rect">
            <a:avLst/>
          </a:prstGeom>
          <a:solidFill>
            <a:schemeClr val="bg1"/>
          </a:solidFill>
          <a:ln w="15875">
            <a:no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4" name="TextBox 3">
            <a:extLst>
              <a:ext uri="{FF2B5EF4-FFF2-40B4-BE49-F238E27FC236}">
                <a16:creationId xmlns:a16="http://schemas.microsoft.com/office/drawing/2014/main" id="{89DDA57F-D067-2241-19B3-74D4DD916F34}"/>
              </a:ext>
            </a:extLst>
          </p:cNvPr>
          <p:cNvSpPr txBox="1"/>
          <p:nvPr/>
        </p:nvSpPr>
        <p:spPr>
          <a:xfrm>
            <a:off x="0" y="0"/>
            <a:ext cx="13004800" cy="353943"/>
          </a:xfrm>
          <a:prstGeom prst="rect">
            <a:avLst/>
          </a:prstGeom>
          <a:noFill/>
        </p:spPr>
        <p:txBody>
          <a:bodyPr wrap="square" rtlCol="0">
            <a:spAutoFit/>
          </a:bodyPr>
          <a:lstStyle/>
          <a:p>
            <a:pPr algn="ctr"/>
            <a:r>
              <a:rPr lang="en-US" sz="1680" b="1">
                <a:solidFill>
                  <a:schemeClr val="bg1"/>
                </a:solidFill>
                <a:latin typeface="Corbel" panose="020B0503020204020204" pitchFamily="34" charset="0"/>
              </a:rPr>
              <a:t>BATTLEGROUND UKRAINE STATEMENTS – RANKED BY STRONGLY AGREE</a:t>
            </a:r>
          </a:p>
        </p:txBody>
      </p:sp>
      <p:sp>
        <p:nvSpPr>
          <p:cNvPr id="9" name="TextBox 8">
            <a:extLst>
              <a:ext uri="{FF2B5EF4-FFF2-40B4-BE49-F238E27FC236}">
                <a16:creationId xmlns:a16="http://schemas.microsoft.com/office/drawing/2014/main" id="{A9BA730D-4236-A7E5-B350-8E1C22E532D8}"/>
              </a:ext>
            </a:extLst>
          </p:cNvPr>
          <p:cNvSpPr txBox="1"/>
          <p:nvPr/>
        </p:nvSpPr>
        <p:spPr>
          <a:xfrm>
            <a:off x="0" y="1525994"/>
            <a:ext cx="5124659" cy="276999"/>
          </a:xfrm>
          <a:prstGeom prst="rect">
            <a:avLst/>
          </a:prstGeom>
          <a:noFill/>
        </p:spPr>
        <p:txBody>
          <a:bodyPr wrap="square">
            <a:spAutoFit/>
          </a:bodyPr>
          <a:lstStyle/>
          <a:p>
            <a:r>
              <a:rPr lang="en-US" sz="1200" i="1">
                <a:latin typeface="Corbel" panose="020B0503020204020204" pitchFamily="34" charset="0"/>
              </a:rPr>
              <a:t>Please indicate if you agree or disagree with each of the following statements. </a:t>
            </a:r>
            <a:endParaRPr lang="en-US" sz="1200" b="1">
              <a:latin typeface="Corbel" panose="020B0503020204020204" pitchFamily="34" charset="0"/>
            </a:endParaRPr>
          </a:p>
        </p:txBody>
      </p:sp>
      <p:grpSp>
        <p:nvGrpSpPr>
          <p:cNvPr id="5" name="Group 4">
            <a:extLst>
              <a:ext uri="{FF2B5EF4-FFF2-40B4-BE49-F238E27FC236}">
                <a16:creationId xmlns:a16="http://schemas.microsoft.com/office/drawing/2014/main" id="{00000000-0008-0000-0000-00002D000000}"/>
              </a:ext>
            </a:extLst>
          </p:cNvPr>
          <p:cNvGrpSpPr/>
          <p:nvPr/>
        </p:nvGrpSpPr>
        <p:grpSpPr>
          <a:xfrm>
            <a:off x="2882148" y="1817983"/>
            <a:ext cx="8517872" cy="433114"/>
            <a:chOff x="0" y="0"/>
            <a:chExt cx="5529478" cy="452863"/>
          </a:xfrm>
        </p:grpSpPr>
        <p:sp>
          <p:nvSpPr>
            <p:cNvPr id="6" name="Rectangle 5">
              <a:extLst>
                <a:ext uri="{FF2B5EF4-FFF2-40B4-BE49-F238E27FC236}">
                  <a16:creationId xmlns:a16="http://schemas.microsoft.com/office/drawing/2014/main" id="{00000000-0008-0000-0000-00002E000000}"/>
                </a:ext>
              </a:extLst>
            </p:cNvPr>
            <p:cNvSpPr/>
            <p:nvPr/>
          </p:nvSpPr>
          <p:spPr>
            <a:xfrm>
              <a:off x="0" y="11124"/>
              <a:ext cx="5510384" cy="414186"/>
            </a:xfrm>
            <a:prstGeom prst="rect">
              <a:avLst/>
            </a:prstGeom>
            <a:gradFill>
              <a:gsLst>
                <a:gs pos="26000">
                  <a:srgbClr val="2F5597"/>
                </a:gs>
                <a:gs pos="67000">
                  <a:srgbClr val="FFA7A7"/>
                </a:gs>
                <a:gs pos="48000">
                  <a:srgbClr val="B4C7E7"/>
                </a:gs>
                <a:gs pos="94000">
                  <a:srgbClr val="A6A6A6"/>
                </a:gs>
                <a:gs pos="82000">
                  <a:srgbClr val="C00000"/>
                </a:gs>
              </a:gsLst>
              <a:lin ang="0" scaled="1"/>
            </a:gradFill>
            <a:ln w="15875">
              <a:no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7" name="TextBox 11">
              <a:extLst>
                <a:ext uri="{FF2B5EF4-FFF2-40B4-BE49-F238E27FC236}">
                  <a16:creationId xmlns:a16="http://schemas.microsoft.com/office/drawing/2014/main" id="{00000000-0008-0000-0000-00002F000000}"/>
                </a:ext>
              </a:extLst>
            </p:cNvPr>
            <p:cNvSpPr txBox="1"/>
            <p:nvPr/>
          </p:nvSpPr>
          <p:spPr>
            <a:xfrm>
              <a:off x="30459" y="2329"/>
              <a:ext cx="1106171" cy="4343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a:t>
              </a:r>
            </a:p>
            <a:p>
              <a:pPr algn="ctr"/>
              <a:r>
                <a:rPr lang="en-US" sz="1100" b="1" i="1">
                  <a:solidFill>
                    <a:schemeClr val="bg1"/>
                  </a:solidFill>
                </a:rPr>
                <a:t>Agree</a:t>
              </a:r>
            </a:p>
          </p:txBody>
        </p:sp>
        <p:sp>
          <p:nvSpPr>
            <p:cNvPr id="8" name="TextBox 12">
              <a:extLst>
                <a:ext uri="{FF2B5EF4-FFF2-40B4-BE49-F238E27FC236}">
                  <a16:creationId xmlns:a16="http://schemas.microsoft.com/office/drawing/2014/main" id="{00000000-0008-0000-0000-000030000000}"/>
                </a:ext>
              </a:extLst>
            </p:cNvPr>
            <p:cNvSpPr txBox="1"/>
            <p:nvPr/>
          </p:nvSpPr>
          <p:spPr>
            <a:xfrm>
              <a:off x="1620717" y="2329"/>
              <a:ext cx="1293228" cy="4343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a:t>
              </a:r>
            </a:p>
            <a:p>
              <a:pPr algn="ctr"/>
              <a:r>
                <a:rPr lang="en-US" sz="1100" b="1" i="1">
                  <a:solidFill>
                    <a:schemeClr val="bg1"/>
                  </a:solidFill>
                </a:rPr>
                <a:t>Agree</a:t>
              </a:r>
            </a:p>
          </p:txBody>
        </p:sp>
        <p:sp>
          <p:nvSpPr>
            <p:cNvPr id="10" name="TextBox 13">
              <a:extLst>
                <a:ext uri="{FF2B5EF4-FFF2-40B4-BE49-F238E27FC236}">
                  <a16:creationId xmlns:a16="http://schemas.microsoft.com/office/drawing/2014/main" id="{00000000-0008-0000-0000-000031000000}"/>
                </a:ext>
              </a:extLst>
            </p:cNvPr>
            <p:cNvSpPr txBox="1"/>
            <p:nvPr/>
          </p:nvSpPr>
          <p:spPr>
            <a:xfrm>
              <a:off x="3125909" y="2329"/>
              <a:ext cx="806741" cy="45053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Disagree</a:t>
              </a:r>
            </a:p>
          </p:txBody>
        </p:sp>
        <p:sp>
          <p:nvSpPr>
            <p:cNvPr id="11" name="TextBox 14">
              <a:extLst>
                <a:ext uri="{FF2B5EF4-FFF2-40B4-BE49-F238E27FC236}">
                  <a16:creationId xmlns:a16="http://schemas.microsoft.com/office/drawing/2014/main" id="{00000000-0008-0000-0000-000032000000}"/>
                </a:ext>
              </a:extLst>
            </p:cNvPr>
            <p:cNvSpPr txBox="1"/>
            <p:nvPr/>
          </p:nvSpPr>
          <p:spPr>
            <a:xfrm>
              <a:off x="4235248" y="0"/>
              <a:ext cx="744885" cy="45053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 Disagree</a:t>
              </a:r>
            </a:p>
          </p:txBody>
        </p:sp>
        <p:sp>
          <p:nvSpPr>
            <p:cNvPr id="12" name="TextBox 15">
              <a:extLst>
                <a:ext uri="{FF2B5EF4-FFF2-40B4-BE49-F238E27FC236}">
                  <a16:creationId xmlns:a16="http://schemas.microsoft.com/office/drawing/2014/main" id="{00000000-0008-0000-0000-000033000000}"/>
                </a:ext>
              </a:extLst>
            </p:cNvPr>
            <p:cNvSpPr txBox="1"/>
            <p:nvPr/>
          </p:nvSpPr>
          <p:spPr>
            <a:xfrm>
              <a:off x="5000407" y="73869"/>
              <a:ext cx="529071" cy="23584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DK</a:t>
              </a:r>
            </a:p>
          </p:txBody>
        </p:sp>
      </p:grpSp>
      <p:cxnSp>
        <p:nvCxnSpPr>
          <p:cNvPr id="13" name="Straight Arrow Connector 12">
            <a:extLst>
              <a:ext uri="{FF2B5EF4-FFF2-40B4-BE49-F238E27FC236}">
                <a16:creationId xmlns:a16="http://schemas.microsoft.com/office/drawing/2014/main" id="{1CEFB458-ABF2-9A6C-57D1-38817F55C741}"/>
              </a:ext>
            </a:extLst>
          </p:cNvPr>
          <p:cNvCxnSpPr>
            <a:cxnSpLocks/>
          </p:cNvCxnSpPr>
          <p:nvPr/>
        </p:nvCxnSpPr>
        <p:spPr>
          <a:xfrm>
            <a:off x="378918" y="3051979"/>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B8C2BDC-9EF4-120B-661E-3D7568CD4BD2}"/>
              </a:ext>
            </a:extLst>
          </p:cNvPr>
          <p:cNvCxnSpPr>
            <a:cxnSpLocks/>
          </p:cNvCxnSpPr>
          <p:nvPr/>
        </p:nvCxnSpPr>
        <p:spPr>
          <a:xfrm>
            <a:off x="378918" y="3818976"/>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A68A781-7740-237A-E48B-475EDB578F78}"/>
              </a:ext>
            </a:extLst>
          </p:cNvPr>
          <p:cNvCxnSpPr>
            <a:cxnSpLocks/>
          </p:cNvCxnSpPr>
          <p:nvPr/>
        </p:nvCxnSpPr>
        <p:spPr>
          <a:xfrm>
            <a:off x="378918" y="461345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972A5C3-AC64-3DBC-2A86-65938ABC7E4F}"/>
              </a:ext>
            </a:extLst>
          </p:cNvPr>
          <p:cNvCxnSpPr>
            <a:cxnSpLocks/>
          </p:cNvCxnSpPr>
          <p:nvPr/>
        </p:nvCxnSpPr>
        <p:spPr>
          <a:xfrm>
            <a:off x="378918" y="540793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BCBAA55-6171-66B2-DAC3-576324BE468C}"/>
              </a:ext>
            </a:extLst>
          </p:cNvPr>
          <p:cNvCxnSpPr>
            <a:cxnSpLocks/>
          </p:cNvCxnSpPr>
          <p:nvPr/>
        </p:nvCxnSpPr>
        <p:spPr>
          <a:xfrm>
            <a:off x="378918" y="6194917"/>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1FDDA9A-90BA-42CF-0C68-97F7DDF3BAA8}"/>
              </a:ext>
            </a:extLst>
          </p:cNvPr>
          <p:cNvSpPr txBox="1"/>
          <p:nvPr/>
        </p:nvSpPr>
        <p:spPr>
          <a:xfrm>
            <a:off x="517896" y="2373933"/>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Russia had no cause and was wrong to invade Ukraine</a:t>
            </a:r>
          </a:p>
        </p:txBody>
      </p:sp>
      <p:sp>
        <p:nvSpPr>
          <p:cNvPr id="19" name="TextBox 18">
            <a:extLst>
              <a:ext uri="{FF2B5EF4-FFF2-40B4-BE49-F238E27FC236}">
                <a16:creationId xmlns:a16="http://schemas.microsoft.com/office/drawing/2014/main" id="{4BEB68E9-FD70-4177-8562-2EE1DBD0DE02}"/>
              </a:ext>
            </a:extLst>
          </p:cNvPr>
          <p:cNvSpPr txBox="1"/>
          <p:nvPr/>
        </p:nvSpPr>
        <p:spPr>
          <a:xfrm>
            <a:off x="517896" y="3118789"/>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Russia under Vladimir Putin’s rule is an enemy of the United States</a:t>
            </a:r>
          </a:p>
        </p:txBody>
      </p:sp>
      <p:sp>
        <p:nvSpPr>
          <p:cNvPr id="20" name="TextBox 19">
            <a:extLst>
              <a:ext uri="{FF2B5EF4-FFF2-40B4-BE49-F238E27FC236}">
                <a16:creationId xmlns:a16="http://schemas.microsoft.com/office/drawing/2014/main" id="{C83F26E0-F5B3-A6CD-52A8-78B9959F7FAC}"/>
              </a:ext>
            </a:extLst>
          </p:cNvPr>
          <p:cNvSpPr txBox="1"/>
          <p:nvPr/>
        </p:nvSpPr>
        <p:spPr>
          <a:xfrm>
            <a:off x="517896" y="3841447"/>
            <a:ext cx="1938477" cy="769441"/>
          </a:xfrm>
          <a:prstGeom prst="rect">
            <a:avLst/>
          </a:prstGeom>
          <a:noFill/>
        </p:spPr>
        <p:txBody>
          <a:bodyPr wrap="square">
            <a:spAutoFit/>
          </a:bodyPr>
          <a:lstStyle/>
          <a:p>
            <a:pPr algn="ctr"/>
            <a:r>
              <a:rPr lang="en-US" sz="1100">
                <a:latin typeface="Corbel" panose="020B0503020204020204" pitchFamily="34" charset="0"/>
                <a:ea typeface="MS Mincho" panose="02020609040205080304" pitchFamily="49" charset="-128"/>
              </a:rPr>
              <a:t>Vladimir Putin wants to reestablish the Soviet Union’s sphere of influence </a:t>
            </a:r>
            <a:r>
              <a:rPr lang="en-US" sz="1100"/>
              <a:t>in Eastern and Central Europe</a:t>
            </a:r>
            <a:endParaRPr lang="en-US" sz="1100">
              <a:latin typeface="Corbel" panose="020B0503020204020204" pitchFamily="34" charset="0"/>
              <a:ea typeface="MS Mincho" panose="02020609040205080304" pitchFamily="49" charset="-128"/>
            </a:endParaRPr>
          </a:p>
        </p:txBody>
      </p:sp>
      <p:sp>
        <p:nvSpPr>
          <p:cNvPr id="21" name="TextBox 20">
            <a:extLst>
              <a:ext uri="{FF2B5EF4-FFF2-40B4-BE49-F238E27FC236}">
                <a16:creationId xmlns:a16="http://schemas.microsoft.com/office/drawing/2014/main" id="{C61D66AB-0659-FBE7-F431-A43A9B71FFED}"/>
              </a:ext>
            </a:extLst>
          </p:cNvPr>
          <p:cNvSpPr txBox="1"/>
          <p:nvPr/>
        </p:nvSpPr>
        <p:spPr>
          <a:xfrm>
            <a:off x="517896" y="4702550"/>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The United States should help Ukraine in its ongoing war with Russia</a:t>
            </a:r>
          </a:p>
        </p:txBody>
      </p:sp>
      <p:sp>
        <p:nvSpPr>
          <p:cNvPr id="22" name="TextBox 21">
            <a:extLst>
              <a:ext uri="{FF2B5EF4-FFF2-40B4-BE49-F238E27FC236}">
                <a16:creationId xmlns:a16="http://schemas.microsoft.com/office/drawing/2014/main" id="{AE9DC7CE-EFA5-C507-C8DB-014AD9B377AD}"/>
              </a:ext>
            </a:extLst>
          </p:cNvPr>
          <p:cNvSpPr txBox="1"/>
          <p:nvPr/>
        </p:nvSpPr>
        <p:spPr>
          <a:xfrm>
            <a:off x="462202" y="6221325"/>
            <a:ext cx="2049864" cy="707886"/>
          </a:xfrm>
          <a:prstGeom prst="rect">
            <a:avLst/>
          </a:prstGeom>
          <a:noFill/>
        </p:spPr>
        <p:txBody>
          <a:bodyPr wrap="square">
            <a:spAutoFit/>
          </a:bodyPr>
          <a:lstStyle/>
          <a:p>
            <a:pPr algn="ctr"/>
            <a:r>
              <a:rPr lang="en-US" sz="1000">
                <a:latin typeface="Corbel" panose="020B0503020204020204" pitchFamily="34" charset="0"/>
                <a:ea typeface="MS Mincho" panose="02020609040205080304" pitchFamily="49" charset="-128"/>
              </a:rPr>
              <a:t>The Ukrainian people, when equipped with American arms and ammunition, can win the war </a:t>
            </a:r>
            <a:r>
              <a:rPr lang="en-US" sz="1000"/>
              <a:t>and drive Russia out of their country.</a:t>
            </a:r>
            <a:endParaRPr lang="en-US" sz="1000">
              <a:latin typeface="Corbel" panose="020B0503020204020204" pitchFamily="34" charset="0"/>
              <a:ea typeface="MS Mincho" panose="02020609040205080304" pitchFamily="49" charset="-128"/>
            </a:endParaRPr>
          </a:p>
        </p:txBody>
      </p:sp>
      <p:sp>
        <p:nvSpPr>
          <p:cNvPr id="24" name="TextBox 23">
            <a:extLst>
              <a:ext uri="{FF2B5EF4-FFF2-40B4-BE49-F238E27FC236}">
                <a16:creationId xmlns:a16="http://schemas.microsoft.com/office/drawing/2014/main" id="{CA60F0E5-F6E6-FD2B-E553-6E48D62C5D61}"/>
              </a:ext>
            </a:extLst>
          </p:cNvPr>
          <p:cNvSpPr txBox="1"/>
          <p:nvPr/>
        </p:nvSpPr>
        <p:spPr>
          <a:xfrm>
            <a:off x="517896" y="5476467"/>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The United States has an obligation to defend other democracies from invasion</a:t>
            </a:r>
          </a:p>
        </p:txBody>
      </p:sp>
      <p:sp>
        <p:nvSpPr>
          <p:cNvPr id="25" name="TextBox 24">
            <a:extLst>
              <a:ext uri="{FF2B5EF4-FFF2-40B4-BE49-F238E27FC236}">
                <a16:creationId xmlns:a16="http://schemas.microsoft.com/office/drawing/2014/main" id="{47E1E41C-363F-9E1D-8E7C-50ADD8811D41}"/>
              </a:ext>
            </a:extLst>
          </p:cNvPr>
          <p:cNvSpPr txBox="1"/>
          <p:nvPr/>
        </p:nvSpPr>
        <p:spPr>
          <a:xfrm>
            <a:off x="11527302" y="1792222"/>
            <a:ext cx="1242741" cy="492443"/>
          </a:xfrm>
          <a:prstGeom prst="rect">
            <a:avLst/>
          </a:prstGeom>
          <a:noFill/>
        </p:spPr>
        <p:txBody>
          <a:bodyPr wrap="square">
            <a:spAutoFit/>
          </a:bodyPr>
          <a:lstStyle/>
          <a:p>
            <a:pPr algn="ctr"/>
            <a:r>
              <a:rPr lang="en-US" sz="1300" b="1" i="1">
                <a:latin typeface="Corbel" panose="020B0503020204020204" pitchFamily="34" charset="0"/>
                <a:cs typeface="Times New Roman" panose="02020603050405020304" pitchFamily="18" charset="0"/>
              </a:rPr>
              <a:t>Total Agree-Total Disagree</a:t>
            </a:r>
            <a:endParaRPr lang="en-US" sz="1300" b="1" i="1">
              <a:latin typeface="Corbel" panose="020B0503020204020204" pitchFamily="34" charset="0"/>
            </a:endParaRPr>
          </a:p>
        </p:txBody>
      </p:sp>
      <p:sp>
        <p:nvSpPr>
          <p:cNvPr id="27" name="TextBox 26">
            <a:extLst>
              <a:ext uri="{FF2B5EF4-FFF2-40B4-BE49-F238E27FC236}">
                <a16:creationId xmlns:a16="http://schemas.microsoft.com/office/drawing/2014/main" id="{2B7F3C59-6AF6-D41C-7393-1A007FDE1404}"/>
              </a:ext>
            </a:extLst>
          </p:cNvPr>
          <p:cNvSpPr txBox="1"/>
          <p:nvPr/>
        </p:nvSpPr>
        <p:spPr>
          <a:xfrm>
            <a:off x="11654827" y="2518648"/>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79%-10%</a:t>
            </a:r>
            <a:endParaRPr lang="en-US" sz="1300" b="1" i="1">
              <a:latin typeface="Corbel" panose="020B0503020204020204" pitchFamily="34" charset="0"/>
            </a:endParaRPr>
          </a:p>
        </p:txBody>
      </p:sp>
      <p:sp>
        <p:nvSpPr>
          <p:cNvPr id="29" name="TextBox 28">
            <a:extLst>
              <a:ext uri="{FF2B5EF4-FFF2-40B4-BE49-F238E27FC236}">
                <a16:creationId xmlns:a16="http://schemas.microsoft.com/office/drawing/2014/main" id="{F6636FAF-D645-6AC4-F8ED-EDD498C48712}"/>
              </a:ext>
            </a:extLst>
          </p:cNvPr>
          <p:cNvSpPr txBox="1"/>
          <p:nvPr/>
        </p:nvSpPr>
        <p:spPr>
          <a:xfrm>
            <a:off x="11681949" y="3299291"/>
            <a:ext cx="844805"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77%-12%</a:t>
            </a:r>
            <a:endParaRPr lang="en-US" sz="1300" b="1" i="1">
              <a:latin typeface="Corbel" panose="020B0503020204020204" pitchFamily="34" charset="0"/>
            </a:endParaRPr>
          </a:p>
        </p:txBody>
      </p:sp>
      <p:sp>
        <p:nvSpPr>
          <p:cNvPr id="31" name="TextBox 30">
            <a:extLst>
              <a:ext uri="{FF2B5EF4-FFF2-40B4-BE49-F238E27FC236}">
                <a16:creationId xmlns:a16="http://schemas.microsoft.com/office/drawing/2014/main" id="{4925A59A-D6AD-C823-86ED-EC7C74DCCB24}"/>
              </a:ext>
            </a:extLst>
          </p:cNvPr>
          <p:cNvSpPr txBox="1"/>
          <p:nvPr/>
        </p:nvSpPr>
        <p:spPr>
          <a:xfrm>
            <a:off x="11654827" y="4079934"/>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61%-21%</a:t>
            </a:r>
            <a:endParaRPr lang="en-US" sz="1300" b="1" i="1">
              <a:latin typeface="Corbel" panose="020B0503020204020204" pitchFamily="34" charset="0"/>
            </a:endParaRPr>
          </a:p>
        </p:txBody>
      </p:sp>
      <p:sp>
        <p:nvSpPr>
          <p:cNvPr id="33" name="TextBox 32">
            <a:extLst>
              <a:ext uri="{FF2B5EF4-FFF2-40B4-BE49-F238E27FC236}">
                <a16:creationId xmlns:a16="http://schemas.microsoft.com/office/drawing/2014/main" id="{771FC348-1C92-60EA-154B-FE922275BD39}"/>
              </a:ext>
            </a:extLst>
          </p:cNvPr>
          <p:cNvSpPr txBox="1"/>
          <p:nvPr/>
        </p:nvSpPr>
        <p:spPr>
          <a:xfrm>
            <a:off x="11654827" y="4860577"/>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61%-28%</a:t>
            </a:r>
            <a:endParaRPr lang="en-US" sz="1300" b="1" i="1">
              <a:latin typeface="Corbel" panose="020B0503020204020204" pitchFamily="34" charset="0"/>
            </a:endParaRPr>
          </a:p>
        </p:txBody>
      </p:sp>
      <p:sp>
        <p:nvSpPr>
          <p:cNvPr id="35" name="TextBox 34">
            <a:extLst>
              <a:ext uri="{FF2B5EF4-FFF2-40B4-BE49-F238E27FC236}">
                <a16:creationId xmlns:a16="http://schemas.microsoft.com/office/drawing/2014/main" id="{9CCDADD9-AAEF-339A-DDB6-BB0C7EAE6E10}"/>
              </a:ext>
            </a:extLst>
          </p:cNvPr>
          <p:cNvSpPr txBox="1"/>
          <p:nvPr/>
        </p:nvSpPr>
        <p:spPr>
          <a:xfrm>
            <a:off x="11654827" y="6421863"/>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54%-27%</a:t>
            </a:r>
            <a:endParaRPr lang="en-US" sz="1300" b="1" i="1">
              <a:latin typeface="Corbel" panose="020B0503020204020204" pitchFamily="34" charset="0"/>
            </a:endParaRPr>
          </a:p>
        </p:txBody>
      </p:sp>
      <p:sp>
        <p:nvSpPr>
          <p:cNvPr id="37" name="TextBox 36">
            <a:extLst>
              <a:ext uri="{FF2B5EF4-FFF2-40B4-BE49-F238E27FC236}">
                <a16:creationId xmlns:a16="http://schemas.microsoft.com/office/drawing/2014/main" id="{E6C4A5A7-AE39-CB9E-C902-24453D8F88F2}"/>
              </a:ext>
            </a:extLst>
          </p:cNvPr>
          <p:cNvSpPr txBox="1"/>
          <p:nvPr/>
        </p:nvSpPr>
        <p:spPr>
          <a:xfrm>
            <a:off x="11654827" y="5641220"/>
            <a:ext cx="899048"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56%-32%</a:t>
            </a:r>
            <a:endParaRPr lang="en-US" sz="1300" b="1" i="1">
              <a:latin typeface="Corbel" panose="020B0503020204020204" pitchFamily="34" charset="0"/>
            </a:endParaRPr>
          </a:p>
        </p:txBody>
      </p:sp>
      <p:sp>
        <p:nvSpPr>
          <p:cNvPr id="2" name="TextBox 1">
            <a:extLst>
              <a:ext uri="{FF2B5EF4-FFF2-40B4-BE49-F238E27FC236}">
                <a16:creationId xmlns:a16="http://schemas.microsoft.com/office/drawing/2014/main" id="{3C4054D1-3546-06EF-BB94-5E174190BD1F}"/>
              </a:ext>
            </a:extLst>
          </p:cNvPr>
          <p:cNvSpPr txBox="1"/>
          <p:nvPr/>
        </p:nvSpPr>
        <p:spPr>
          <a:xfrm>
            <a:off x="0" y="649996"/>
            <a:ext cx="13004800" cy="369332"/>
          </a:xfrm>
          <a:prstGeom prst="rect">
            <a:avLst/>
          </a:prstGeom>
          <a:noFill/>
        </p:spPr>
        <p:txBody>
          <a:bodyPr wrap="square" rtlCol="0">
            <a:spAutoFit/>
          </a:bodyPr>
          <a:lstStyle/>
          <a:p>
            <a:pPr algn="ctr"/>
            <a:r>
              <a:rPr lang="en-US" sz="1800">
                <a:solidFill>
                  <a:schemeClr val="bg1"/>
                </a:solidFill>
              </a:rPr>
              <a:t>Voters in battleground districts largely mirror the GOP primary voters in safe districts in terms of their agreement of these statements. </a:t>
            </a:r>
          </a:p>
        </p:txBody>
      </p:sp>
      <p:sp>
        <p:nvSpPr>
          <p:cNvPr id="38" name="Rounded Rectangle 37">
            <a:extLst>
              <a:ext uri="{FF2B5EF4-FFF2-40B4-BE49-F238E27FC236}">
                <a16:creationId xmlns:a16="http://schemas.microsoft.com/office/drawing/2014/main" id="{28F8DB07-45D1-0FCA-A598-B94BB5A8730F}"/>
              </a:ext>
            </a:extLst>
          </p:cNvPr>
          <p:cNvSpPr/>
          <p:nvPr/>
        </p:nvSpPr>
        <p:spPr>
          <a:xfrm>
            <a:off x="11679714" y="4683637"/>
            <a:ext cx="792933" cy="2191442"/>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aphicFrame>
        <p:nvGraphicFramePr>
          <p:cNvPr id="42" name="Chart 41">
            <a:extLst>
              <a:ext uri="{FF2B5EF4-FFF2-40B4-BE49-F238E27FC236}">
                <a16:creationId xmlns:a16="http://schemas.microsoft.com/office/drawing/2014/main" id="{BCF8BD89-2A4B-4379-A724-5E72202D4206}"/>
              </a:ext>
            </a:extLst>
          </p:cNvPr>
          <p:cNvGraphicFramePr>
            <a:graphicFrameLocks/>
          </p:cNvGraphicFramePr>
          <p:nvPr>
            <p:extLst>
              <p:ext uri="{D42A27DB-BD31-4B8C-83A1-F6EECF244321}">
                <p14:modId xmlns:p14="http://schemas.microsoft.com/office/powerpoint/2010/main" val="2972089707"/>
              </p:ext>
            </p:extLst>
          </p:nvPr>
        </p:nvGraphicFramePr>
        <p:xfrm>
          <a:off x="2096738" y="2058164"/>
          <a:ext cx="9740963" cy="5134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876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18E9B2-5ADB-D455-A647-7612C18D83AE}"/>
            </a:ext>
          </a:extLst>
        </p:cNvPr>
        <p:cNvGrpSpPr/>
        <p:nvPr/>
      </p:nvGrpSpPr>
      <p:grpSpPr>
        <a:xfrm>
          <a:off x="0" y="0"/>
          <a:ext cx="0" cy="0"/>
          <a:chOff x="0" y="0"/>
          <a:chExt cx="0" cy="0"/>
        </a:xfrm>
      </p:grpSpPr>
      <p:sp>
        <p:nvSpPr>
          <p:cNvPr id="34" name="Rectangle 33">
            <a:extLst>
              <a:ext uri="{FF2B5EF4-FFF2-40B4-BE49-F238E27FC236}">
                <a16:creationId xmlns:a16="http://schemas.microsoft.com/office/drawing/2014/main" id="{0BFA8457-BCFB-7E5F-1118-2C5F07207772}"/>
              </a:ext>
            </a:extLst>
          </p:cNvPr>
          <p:cNvSpPr/>
          <p:nvPr/>
        </p:nvSpPr>
        <p:spPr>
          <a:xfrm>
            <a:off x="43542" y="6598136"/>
            <a:ext cx="1038754" cy="665683"/>
          </a:xfrm>
          <a:prstGeom prst="rect">
            <a:avLst/>
          </a:prstGeom>
          <a:solidFill>
            <a:schemeClr val="bg1"/>
          </a:solidFill>
          <a:ln w="15875">
            <a:solidFill>
              <a:schemeClr val="bg1"/>
            </a:solid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4" name="TextBox 3">
            <a:extLst>
              <a:ext uri="{FF2B5EF4-FFF2-40B4-BE49-F238E27FC236}">
                <a16:creationId xmlns:a16="http://schemas.microsoft.com/office/drawing/2014/main" id="{C04973D6-0B18-C276-F8F9-5B912A551591}"/>
              </a:ext>
            </a:extLst>
          </p:cNvPr>
          <p:cNvSpPr txBox="1"/>
          <p:nvPr/>
        </p:nvSpPr>
        <p:spPr>
          <a:xfrm>
            <a:off x="0" y="0"/>
            <a:ext cx="13004800" cy="353943"/>
          </a:xfrm>
          <a:prstGeom prst="rect">
            <a:avLst/>
          </a:prstGeom>
          <a:noFill/>
        </p:spPr>
        <p:txBody>
          <a:bodyPr wrap="square" rtlCol="0">
            <a:spAutoFit/>
          </a:bodyPr>
          <a:lstStyle/>
          <a:p>
            <a:pPr algn="ctr"/>
            <a:r>
              <a:rPr lang="en-US" sz="1680" b="1" u="sng">
                <a:solidFill>
                  <a:schemeClr val="bg1"/>
                </a:solidFill>
                <a:latin typeface="Corbel" panose="020B0503020204020204" pitchFamily="34" charset="0"/>
              </a:rPr>
              <a:t>TIER 1 </a:t>
            </a:r>
            <a:r>
              <a:rPr lang="en-US" sz="1680" b="1">
                <a:solidFill>
                  <a:schemeClr val="bg1"/>
                </a:solidFill>
                <a:latin typeface="Corbel" panose="020B0503020204020204" pitchFamily="34" charset="0"/>
              </a:rPr>
              <a:t>AID PACKAGE ELEMENTS – RANKED BY STRONGLY FAVOR IN SAFE GOP DISTRICTS</a:t>
            </a:r>
          </a:p>
        </p:txBody>
      </p:sp>
      <p:sp>
        <p:nvSpPr>
          <p:cNvPr id="9" name="TextBox 8">
            <a:extLst>
              <a:ext uri="{FF2B5EF4-FFF2-40B4-BE49-F238E27FC236}">
                <a16:creationId xmlns:a16="http://schemas.microsoft.com/office/drawing/2014/main" id="{C89F7A5A-D0AB-BB30-322F-06D6AE67417B}"/>
              </a:ext>
            </a:extLst>
          </p:cNvPr>
          <p:cNvSpPr txBox="1"/>
          <p:nvPr/>
        </p:nvSpPr>
        <p:spPr>
          <a:xfrm>
            <a:off x="0" y="1510840"/>
            <a:ext cx="10530590" cy="276999"/>
          </a:xfrm>
          <a:prstGeom prst="rect">
            <a:avLst/>
          </a:prstGeom>
          <a:noFill/>
        </p:spPr>
        <p:txBody>
          <a:bodyPr wrap="square">
            <a:spAutoFit/>
          </a:bodyPr>
          <a:lstStyle/>
          <a:p>
            <a:r>
              <a:rPr lang="en-US" sz="1200" i="1">
                <a:latin typeface="Corbel" panose="020B0503020204020204" pitchFamily="34" charset="0"/>
              </a:rPr>
              <a:t>The following are elements of an aid package for Ukraine that could be part of the legislation. Please indicate if you favor or oppose each. </a:t>
            </a:r>
            <a:endParaRPr lang="en-US" sz="1200" b="1">
              <a:latin typeface="Corbel" panose="020B0503020204020204" pitchFamily="34" charset="0"/>
            </a:endParaRPr>
          </a:p>
        </p:txBody>
      </p:sp>
      <p:grpSp>
        <p:nvGrpSpPr>
          <p:cNvPr id="3" name="Group 2">
            <a:extLst>
              <a:ext uri="{FF2B5EF4-FFF2-40B4-BE49-F238E27FC236}">
                <a16:creationId xmlns:a16="http://schemas.microsoft.com/office/drawing/2014/main" id="{00000000-0008-0000-0000-000010000000}"/>
              </a:ext>
            </a:extLst>
          </p:cNvPr>
          <p:cNvGrpSpPr/>
          <p:nvPr/>
        </p:nvGrpSpPr>
        <p:grpSpPr>
          <a:xfrm>
            <a:off x="2859663" y="1774049"/>
            <a:ext cx="8763252" cy="460029"/>
            <a:chOff x="0" y="-14449"/>
            <a:chExt cx="5529478" cy="482009"/>
          </a:xfrm>
        </p:grpSpPr>
        <p:sp>
          <p:nvSpPr>
            <p:cNvPr id="5" name="Rectangle 4">
              <a:extLst>
                <a:ext uri="{FF2B5EF4-FFF2-40B4-BE49-F238E27FC236}">
                  <a16:creationId xmlns:a16="http://schemas.microsoft.com/office/drawing/2014/main" id="{00000000-0008-0000-0000-000037000000}"/>
                </a:ext>
              </a:extLst>
            </p:cNvPr>
            <p:cNvSpPr/>
            <p:nvPr/>
          </p:nvSpPr>
          <p:spPr>
            <a:xfrm>
              <a:off x="0" y="11124"/>
              <a:ext cx="5510384" cy="414186"/>
            </a:xfrm>
            <a:prstGeom prst="rect">
              <a:avLst/>
            </a:prstGeom>
            <a:gradFill>
              <a:gsLst>
                <a:gs pos="26000">
                  <a:srgbClr val="2F5597"/>
                </a:gs>
                <a:gs pos="67000">
                  <a:srgbClr val="FFA7A7"/>
                </a:gs>
                <a:gs pos="48000">
                  <a:srgbClr val="B4C7E7"/>
                </a:gs>
                <a:gs pos="94000">
                  <a:srgbClr val="A6A6A6"/>
                </a:gs>
                <a:gs pos="82000">
                  <a:srgbClr val="C00000"/>
                </a:gs>
              </a:gsLst>
              <a:lin ang="0" scaled="1"/>
            </a:gradFill>
            <a:ln w="15875">
              <a:no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6" name="TextBox 12">
              <a:extLst>
                <a:ext uri="{FF2B5EF4-FFF2-40B4-BE49-F238E27FC236}">
                  <a16:creationId xmlns:a16="http://schemas.microsoft.com/office/drawing/2014/main" id="{00000000-0008-0000-0000-000038000000}"/>
                </a:ext>
              </a:extLst>
            </p:cNvPr>
            <p:cNvSpPr txBox="1"/>
            <p:nvPr/>
          </p:nvSpPr>
          <p:spPr>
            <a:xfrm>
              <a:off x="30459" y="2329"/>
              <a:ext cx="1106170"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a:t>
              </a:r>
            </a:p>
            <a:p>
              <a:pPr algn="ctr"/>
              <a:r>
                <a:rPr lang="en-US" sz="1100" b="1" i="1">
                  <a:solidFill>
                    <a:schemeClr val="bg1"/>
                  </a:solidFill>
                </a:rPr>
                <a:t>Favor</a:t>
              </a:r>
            </a:p>
          </p:txBody>
        </p:sp>
        <p:sp>
          <p:nvSpPr>
            <p:cNvPr id="7" name="TextBox 13">
              <a:extLst>
                <a:ext uri="{FF2B5EF4-FFF2-40B4-BE49-F238E27FC236}">
                  <a16:creationId xmlns:a16="http://schemas.microsoft.com/office/drawing/2014/main" id="{00000000-0008-0000-0000-000039000000}"/>
                </a:ext>
              </a:extLst>
            </p:cNvPr>
            <p:cNvSpPr txBox="1"/>
            <p:nvPr/>
          </p:nvSpPr>
          <p:spPr>
            <a:xfrm>
              <a:off x="1620717" y="2329"/>
              <a:ext cx="1293229"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a:t>
              </a:r>
            </a:p>
            <a:p>
              <a:pPr algn="ctr"/>
              <a:r>
                <a:rPr lang="en-US" sz="1100" b="1" i="1">
                  <a:solidFill>
                    <a:schemeClr val="bg1"/>
                  </a:solidFill>
                </a:rPr>
                <a:t>Favor</a:t>
              </a:r>
            </a:p>
          </p:txBody>
        </p:sp>
        <p:sp>
          <p:nvSpPr>
            <p:cNvPr id="8" name="TextBox 14">
              <a:extLst>
                <a:ext uri="{FF2B5EF4-FFF2-40B4-BE49-F238E27FC236}">
                  <a16:creationId xmlns:a16="http://schemas.microsoft.com/office/drawing/2014/main" id="{00000000-0008-0000-0000-00003A000000}"/>
                </a:ext>
              </a:extLst>
            </p:cNvPr>
            <p:cNvSpPr txBox="1"/>
            <p:nvPr/>
          </p:nvSpPr>
          <p:spPr>
            <a:xfrm>
              <a:off x="3065988" y="-14449"/>
              <a:ext cx="768252"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Oppose</a:t>
              </a:r>
            </a:p>
          </p:txBody>
        </p:sp>
        <p:sp>
          <p:nvSpPr>
            <p:cNvPr id="10" name="TextBox 15">
              <a:extLst>
                <a:ext uri="{FF2B5EF4-FFF2-40B4-BE49-F238E27FC236}">
                  <a16:creationId xmlns:a16="http://schemas.microsoft.com/office/drawing/2014/main" id="{00000000-0008-0000-0000-00003B000000}"/>
                </a:ext>
              </a:extLst>
            </p:cNvPr>
            <p:cNvSpPr txBox="1"/>
            <p:nvPr/>
          </p:nvSpPr>
          <p:spPr>
            <a:xfrm>
              <a:off x="4367550" y="0"/>
              <a:ext cx="612584"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 Oppose</a:t>
              </a:r>
            </a:p>
          </p:txBody>
        </p:sp>
        <p:sp>
          <p:nvSpPr>
            <p:cNvPr id="11" name="TextBox 16">
              <a:extLst>
                <a:ext uri="{FF2B5EF4-FFF2-40B4-BE49-F238E27FC236}">
                  <a16:creationId xmlns:a16="http://schemas.microsoft.com/office/drawing/2014/main" id="{00000000-0008-0000-0000-00003C000000}"/>
                </a:ext>
              </a:extLst>
            </p:cNvPr>
            <p:cNvSpPr txBox="1"/>
            <p:nvPr/>
          </p:nvSpPr>
          <p:spPr>
            <a:xfrm>
              <a:off x="5000407" y="73869"/>
              <a:ext cx="529071" cy="23584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DK</a:t>
              </a:r>
            </a:p>
          </p:txBody>
        </p:sp>
      </p:grpSp>
      <p:cxnSp>
        <p:nvCxnSpPr>
          <p:cNvPr id="13" name="Straight Arrow Connector 12">
            <a:extLst>
              <a:ext uri="{FF2B5EF4-FFF2-40B4-BE49-F238E27FC236}">
                <a16:creationId xmlns:a16="http://schemas.microsoft.com/office/drawing/2014/main" id="{0748D05A-A7FE-BCF7-8250-477F3B9130E0}"/>
              </a:ext>
            </a:extLst>
          </p:cNvPr>
          <p:cNvCxnSpPr>
            <a:cxnSpLocks/>
          </p:cNvCxnSpPr>
          <p:nvPr/>
        </p:nvCxnSpPr>
        <p:spPr>
          <a:xfrm>
            <a:off x="378918" y="3439808"/>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8A21543-7A13-E603-85C9-1EF13789C8A5}"/>
              </a:ext>
            </a:extLst>
          </p:cNvPr>
          <p:cNvCxnSpPr>
            <a:cxnSpLocks/>
          </p:cNvCxnSpPr>
          <p:nvPr/>
        </p:nvCxnSpPr>
        <p:spPr>
          <a:xfrm>
            <a:off x="378918" y="4671504"/>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0F9B85B-8229-959E-47C3-617297438A58}"/>
              </a:ext>
            </a:extLst>
          </p:cNvPr>
          <p:cNvCxnSpPr>
            <a:cxnSpLocks/>
          </p:cNvCxnSpPr>
          <p:nvPr/>
        </p:nvCxnSpPr>
        <p:spPr>
          <a:xfrm>
            <a:off x="378918" y="5864983"/>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22DDC82-F77C-E9AA-8CB8-7D4DA0186B73}"/>
              </a:ext>
            </a:extLst>
          </p:cNvPr>
          <p:cNvSpPr txBox="1"/>
          <p:nvPr/>
        </p:nvSpPr>
        <p:spPr>
          <a:xfrm>
            <a:off x="0" y="2497883"/>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Provide additional funding and protection for U.S. troops stationed overseas</a:t>
            </a:r>
          </a:p>
        </p:txBody>
      </p:sp>
      <p:sp>
        <p:nvSpPr>
          <p:cNvPr id="21" name="TextBox 20">
            <a:extLst>
              <a:ext uri="{FF2B5EF4-FFF2-40B4-BE49-F238E27FC236}">
                <a16:creationId xmlns:a16="http://schemas.microsoft.com/office/drawing/2014/main" id="{6FBA624E-6866-33D5-1D10-E64C57337FDC}"/>
              </a:ext>
            </a:extLst>
          </p:cNvPr>
          <p:cNvSpPr txBox="1"/>
          <p:nvPr/>
        </p:nvSpPr>
        <p:spPr>
          <a:xfrm>
            <a:off x="26089" y="3600168"/>
            <a:ext cx="2087524" cy="830997"/>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Refilling U.S. weapons stockpiles that have been drained because weapons have been sent to Ukraine</a:t>
            </a:r>
          </a:p>
        </p:txBody>
      </p:sp>
      <p:sp>
        <p:nvSpPr>
          <p:cNvPr id="22" name="TextBox 21">
            <a:extLst>
              <a:ext uri="{FF2B5EF4-FFF2-40B4-BE49-F238E27FC236}">
                <a16:creationId xmlns:a16="http://schemas.microsoft.com/office/drawing/2014/main" id="{77188220-A7AD-64DD-5EFF-220318688C5F}"/>
              </a:ext>
            </a:extLst>
          </p:cNvPr>
          <p:cNvSpPr txBox="1"/>
          <p:nvPr/>
        </p:nvSpPr>
        <p:spPr>
          <a:xfrm>
            <a:off x="26089" y="4744020"/>
            <a:ext cx="1938477" cy="1015663"/>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Rebuilding U.S. defense industrial capacity to produce military products we need more quickly and efficiently</a:t>
            </a:r>
          </a:p>
        </p:txBody>
      </p:sp>
      <p:sp>
        <p:nvSpPr>
          <p:cNvPr id="23" name="TextBox 22">
            <a:extLst>
              <a:ext uri="{FF2B5EF4-FFF2-40B4-BE49-F238E27FC236}">
                <a16:creationId xmlns:a16="http://schemas.microsoft.com/office/drawing/2014/main" id="{40DD75E3-21F6-15BF-07A7-BEB14679EB46}"/>
              </a:ext>
            </a:extLst>
          </p:cNvPr>
          <p:cNvSpPr txBox="1"/>
          <p:nvPr/>
        </p:nvSpPr>
        <p:spPr>
          <a:xfrm>
            <a:off x="0" y="6091128"/>
            <a:ext cx="1938477"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Tightening sanctions on Putin and others who enable his regime</a:t>
            </a:r>
          </a:p>
        </p:txBody>
      </p:sp>
      <p:sp>
        <p:nvSpPr>
          <p:cNvPr id="29" name="TextBox 28">
            <a:extLst>
              <a:ext uri="{FF2B5EF4-FFF2-40B4-BE49-F238E27FC236}">
                <a16:creationId xmlns:a16="http://schemas.microsoft.com/office/drawing/2014/main" id="{37836919-A9EF-2E2F-9A58-3AADE4A18AEA}"/>
              </a:ext>
            </a:extLst>
          </p:cNvPr>
          <p:cNvSpPr txBox="1"/>
          <p:nvPr/>
        </p:nvSpPr>
        <p:spPr>
          <a:xfrm>
            <a:off x="11646414" y="1832386"/>
            <a:ext cx="1185330" cy="292388"/>
          </a:xfrm>
          <a:prstGeom prst="rect">
            <a:avLst/>
          </a:prstGeom>
          <a:noFill/>
        </p:spPr>
        <p:txBody>
          <a:bodyPr wrap="square">
            <a:spAutoFit/>
          </a:bodyPr>
          <a:lstStyle/>
          <a:p>
            <a:pPr algn="ctr"/>
            <a:r>
              <a:rPr lang="en-US" sz="1300" b="1" i="1">
                <a:effectLst/>
                <a:latin typeface="Corbel" panose="020B0503020204020204" pitchFamily="34" charset="0"/>
                <a:ea typeface="Calibri" panose="020F0502020204030204" pitchFamily="34" charset="0"/>
                <a:cs typeface="Times New Roman" panose="02020603050405020304" pitchFamily="18" charset="0"/>
              </a:rPr>
              <a:t>Favor-Oppose</a:t>
            </a:r>
            <a:endParaRPr lang="en-US" sz="1300" b="1" i="1">
              <a:latin typeface="Corbel" panose="020B0503020204020204" pitchFamily="34" charset="0"/>
            </a:endParaRPr>
          </a:p>
        </p:txBody>
      </p:sp>
      <p:sp>
        <p:nvSpPr>
          <p:cNvPr id="30" name="TextBox 29">
            <a:extLst>
              <a:ext uri="{FF2B5EF4-FFF2-40B4-BE49-F238E27FC236}">
                <a16:creationId xmlns:a16="http://schemas.microsoft.com/office/drawing/2014/main" id="{80BA2864-2960-79DF-83C2-B4089B49C94A}"/>
              </a:ext>
            </a:extLst>
          </p:cNvPr>
          <p:cNvSpPr txBox="1"/>
          <p:nvPr/>
        </p:nvSpPr>
        <p:spPr>
          <a:xfrm>
            <a:off x="11768091" y="2430475"/>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91%</a:t>
            </a:r>
            <a:r>
              <a:rPr lang="en-US" sz="1300" b="1" i="1">
                <a:effectLst/>
                <a:latin typeface="Corbel" panose="020B0503020204020204" pitchFamily="34" charset="0"/>
                <a:ea typeface="Calibri" panose="020F0502020204030204" pitchFamily="34" charset="0"/>
                <a:cs typeface="Times New Roman" panose="02020603050405020304" pitchFamily="18" charset="0"/>
              </a:rPr>
              <a:t>-7%</a:t>
            </a:r>
            <a:endParaRPr lang="en-US" sz="1300" b="1" i="1">
              <a:latin typeface="Corbel" panose="020B0503020204020204" pitchFamily="34" charset="0"/>
            </a:endParaRPr>
          </a:p>
        </p:txBody>
      </p:sp>
      <p:sp>
        <p:nvSpPr>
          <p:cNvPr id="31" name="TextBox 30">
            <a:extLst>
              <a:ext uri="{FF2B5EF4-FFF2-40B4-BE49-F238E27FC236}">
                <a16:creationId xmlns:a16="http://schemas.microsoft.com/office/drawing/2014/main" id="{06CFF76A-4455-BFE5-1FB5-713FFAE68D55}"/>
              </a:ext>
            </a:extLst>
          </p:cNvPr>
          <p:cNvSpPr txBox="1"/>
          <p:nvPr/>
        </p:nvSpPr>
        <p:spPr>
          <a:xfrm>
            <a:off x="11761988" y="3026567"/>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84%</a:t>
            </a:r>
            <a:r>
              <a:rPr lang="en-US" sz="1300" b="1" i="1">
                <a:effectLst/>
                <a:latin typeface="Corbel" panose="020B0503020204020204" pitchFamily="34" charset="0"/>
                <a:ea typeface="Calibri" panose="020F0502020204030204" pitchFamily="34" charset="0"/>
                <a:cs typeface="Times New Roman" panose="02020603050405020304" pitchFamily="18" charset="0"/>
              </a:rPr>
              <a:t>-9%</a:t>
            </a:r>
            <a:endParaRPr lang="en-US" sz="1300" b="1" i="1">
              <a:latin typeface="Corbel" panose="020B0503020204020204" pitchFamily="34" charset="0"/>
            </a:endParaRPr>
          </a:p>
        </p:txBody>
      </p:sp>
      <p:sp>
        <p:nvSpPr>
          <p:cNvPr id="32" name="TextBox 31">
            <a:extLst>
              <a:ext uri="{FF2B5EF4-FFF2-40B4-BE49-F238E27FC236}">
                <a16:creationId xmlns:a16="http://schemas.microsoft.com/office/drawing/2014/main" id="{45D9C0AD-4A61-F11A-C4F7-71A57DE87858}"/>
              </a:ext>
            </a:extLst>
          </p:cNvPr>
          <p:cNvSpPr txBox="1"/>
          <p:nvPr/>
        </p:nvSpPr>
        <p:spPr>
          <a:xfrm>
            <a:off x="11768091" y="3612263"/>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86%</a:t>
            </a:r>
            <a:r>
              <a:rPr lang="en-US" sz="1300" b="1" i="1">
                <a:effectLst/>
                <a:latin typeface="Corbel" panose="020B0503020204020204" pitchFamily="34" charset="0"/>
                <a:ea typeface="Calibri" panose="020F0502020204030204" pitchFamily="34" charset="0"/>
                <a:cs typeface="Times New Roman" panose="02020603050405020304" pitchFamily="18" charset="0"/>
              </a:rPr>
              <a:t>-9%</a:t>
            </a:r>
            <a:endParaRPr lang="en-US" sz="1300" b="1" i="1">
              <a:latin typeface="Corbel" panose="020B0503020204020204" pitchFamily="34" charset="0"/>
            </a:endParaRPr>
          </a:p>
        </p:txBody>
      </p:sp>
      <p:sp>
        <p:nvSpPr>
          <p:cNvPr id="33" name="TextBox 32">
            <a:extLst>
              <a:ext uri="{FF2B5EF4-FFF2-40B4-BE49-F238E27FC236}">
                <a16:creationId xmlns:a16="http://schemas.microsoft.com/office/drawing/2014/main" id="{D9272CAB-72B9-307E-5DEE-549B031FFFCF}"/>
              </a:ext>
            </a:extLst>
          </p:cNvPr>
          <p:cNvSpPr txBox="1"/>
          <p:nvPr/>
        </p:nvSpPr>
        <p:spPr>
          <a:xfrm>
            <a:off x="11761988" y="4199901"/>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75%</a:t>
            </a:r>
            <a:r>
              <a:rPr lang="en-US" sz="1300" b="1" i="1">
                <a:effectLst/>
                <a:latin typeface="Corbel" panose="020B0503020204020204" pitchFamily="34" charset="0"/>
                <a:ea typeface="Calibri" panose="020F0502020204030204" pitchFamily="34" charset="0"/>
                <a:cs typeface="Times New Roman" panose="02020603050405020304" pitchFamily="18" charset="0"/>
              </a:rPr>
              <a:t>-15%</a:t>
            </a:r>
            <a:endParaRPr lang="en-US" sz="1300" b="1" i="1">
              <a:latin typeface="Corbel" panose="020B0503020204020204" pitchFamily="34" charset="0"/>
            </a:endParaRPr>
          </a:p>
        </p:txBody>
      </p:sp>
      <p:sp>
        <p:nvSpPr>
          <p:cNvPr id="36" name="TextBox 35">
            <a:extLst>
              <a:ext uri="{FF2B5EF4-FFF2-40B4-BE49-F238E27FC236}">
                <a16:creationId xmlns:a16="http://schemas.microsoft.com/office/drawing/2014/main" id="{4969EC4D-7F49-C36E-544A-6D56AD7025AB}"/>
              </a:ext>
            </a:extLst>
          </p:cNvPr>
          <p:cNvSpPr txBox="1"/>
          <p:nvPr/>
        </p:nvSpPr>
        <p:spPr>
          <a:xfrm>
            <a:off x="11761988" y="4811423"/>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86%</a:t>
            </a:r>
            <a:r>
              <a:rPr lang="en-US" sz="1300" b="1" i="1">
                <a:effectLst/>
                <a:latin typeface="Corbel" panose="020B0503020204020204" pitchFamily="34" charset="0"/>
                <a:ea typeface="Calibri" panose="020F0502020204030204" pitchFamily="34" charset="0"/>
                <a:cs typeface="Times New Roman" panose="02020603050405020304" pitchFamily="18" charset="0"/>
              </a:rPr>
              <a:t>-9%</a:t>
            </a:r>
            <a:endParaRPr lang="en-US" sz="1300" b="1" i="1">
              <a:latin typeface="Corbel" panose="020B0503020204020204" pitchFamily="34" charset="0"/>
            </a:endParaRPr>
          </a:p>
        </p:txBody>
      </p:sp>
      <p:sp>
        <p:nvSpPr>
          <p:cNvPr id="37" name="TextBox 36">
            <a:extLst>
              <a:ext uri="{FF2B5EF4-FFF2-40B4-BE49-F238E27FC236}">
                <a16:creationId xmlns:a16="http://schemas.microsoft.com/office/drawing/2014/main" id="{AC65AAFE-0697-6CC3-7933-A9A4C139F464}"/>
              </a:ext>
            </a:extLst>
          </p:cNvPr>
          <p:cNvSpPr txBox="1"/>
          <p:nvPr/>
        </p:nvSpPr>
        <p:spPr>
          <a:xfrm>
            <a:off x="11755885" y="5397481"/>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74%</a:t>
            </a:r>
            <a:r>
              <a:rPr lang="en-US" sz="1300" b="1" i="1">
                <a:effectLst/>
                <a:latin typeface="Corbel" panose="020B0503020204020204" pitchFamily="34" charset="0"/>
                <a:ea typeface="Calibri" panose="020F0502020204030204" pitchFamily="34" charset="0"/>
                <a:cs typeface="Times New Roman" panose="02020603050405020304" pitchFamily="18" charset="0"/>
              </a:rPr>
              <a:t>-15%</a:t>
            </a:r>
            <a:endParaRPr lang="en-US" sz="1300" b="1" i="1">
              <a:latin typeface="Corbel" panose="020B0503020204020204" pitchFamily="34" charset="0"/>
            </a:endParaRPr>
          </a:p>
        </p:txBody>
      </p:sp>
      <p:sp>
        <p:nvSpPr>
          <p:cNvPr id="38" name="TextBox 37">
            <a:extLst>
              <a:ext uri="{FF2B5EF4-FFF2-40B4-BE49-F238E27FC236}">
                <a16:creationId xmlns:a16="http://schemas.microsoft.com/office/drawing/2014/main" id="{420A0727-7363-E197-8415-7DBB05B8314E}"/>
              </a:ext>
            </a:extLst>
          </p:cNvPr>
          <p:cNvSpPr txBox="1"/>
          <p:nvPr/>
        </p:nvSpPr>
        <p:spPr>
          <a:xfrm>
            <a:off x="11755885" y="6002805"/>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79%</a:t>
            </a:r>
            <a:r>
              <a:rPr lang="en-US" sz="1300" b="1" i="1">
                <a:effectLst/>
                <a:latin typeface="Corbel" panose="020B0503020204020204" pitchFamily="34" charset="0"/>
                <a:ea typeface="Calibri" panose="020F0502020204030204" pitchFamily="34" charset="0"/>
                <a:cs typeface="Times New Roman" panose="02020603050405020304" pitchFamily="18" charset="0"/>
              </a:rPr>
              <a:t>-16%</a:t>
            </a:r>
            <a:endParaRPr lang="en-US" sz="1300" b="1" i="1">
              <a:latin typeface="Corbel" panose="020B0503020204020204" pitchFamily="34" charset="0"/>
            </a:endParaRPr>
          </a:p>
        </p:txBody>
      </p:sp>
      <p:sp>
        <p:nvSpPr>
          <p:cNvPr id="39" name="TextBox 38">
            <a:extLst>
              <a:ext uri="{FF2B5EF4-FFF2-40B4-BE49-F238E27FC236}">
                <a16:creationId xmlns:a16="http://schemas.microsoft.com/office/drawing/2014/main" id="{6364E915-D598-FDD5-5944-F05AD56CA476}"/>
              </a:ext>
            </a:extLst>
          </p:cNvPr>
          <p:cNvSpPr txBox="1"/>
          <p:nvPr/>
        </p:nvSpPr>
        <p:spPr>
          <a:xfrm>
            <a:off x="11749782" y="6589121"/>
            <a:ext cx="920244"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77%</a:t>
            </a:r>
            <a:r>
              <a:rPr lang="en-US" sz="1300" b="1" i="1">
                <a:effectLst/>
                <a:latin typeface="Corbel" panose="020B0503020204020204" pitchFamily="34" charset="0"/>
                <a:ea typeface="Calibri" panose="020F0502020204030204" pitchFamily="34" charset="0"/>
                <a:cs typeface="Times New Roman" panose="02020603050405020304" pitchFamily="18" charset="0"/>
              </a:rPr>
              <a:t>-11%</a:t>
            </a:r>
            <a:endParaRPr lang="en-US" sz="1300" b="1" i="1">
              <a:latin typeface="Corbel" panose="020B0503020204020204" pitchFamily="34" charset="0"/>
            </a:endParaRPr>
          </a:p>
        </p:txBody>
      </p:sp>
      <p:sp>
        <p:nvSpPr>
          <p:cNvPr id="12" name="TextBox 11">
            <a:extLst>
              <a:ext uri="{FF2B5EF4-FFF2-40B4-BE49-F238E27FC236}">
                <a16:creationId xmlns:a16="http://schemas.microsoft.com/office/drawing/2014/main" id="{91B33CC2-08A6-F9B3-9B11-A9E6D0BF6FDA}"/>
              </a:ext>
            </a:extLst>
          </p:cNvPr>
          <p:cNvSpPr txBox="1"/>
          <p:nvPr/>
        </p:nvSpPr>
        <p:spPr>
          <a:xfrm>
            <a:off x="43542" y="451572"/>
            <a:ext cx="12911842" cy="923330"/>
          </a:xfrm>
          <a:prstGeom prst="rect">
            <a:avLst/>
          </a:prstGeom>
          <a:noFill/>
        </p:spPr>
        <p:txBody>
          <a:bodyPr wrap="square" rtlCol="0">
            <a:spAutoFit/>
          </a:bodyPr>
          <a:lstStyle/>
          <a:p>
            <a:pPr algn="ctr"/>
            <a:r>
              <a:rPr lang="en-US" sz="1800">
                <a:solidFill>
                  <a:schemeClr val="bg1"/>
                </a:solidFill>
              </a:rPr>
              <a:t>When it comes to an aid package, there is nearly universal support in both samples for aspects that directly help the U.S. military in terms of troops, refilling weapons stockpiles, and rebuilding U.S. defense industrial capacity.  Support is also extremely high for tightening sanctions on Putin.</a:t>
            </a:r>
          </a:p>
        </p:txBody>
      </p:sp>
      <p:graphicFrame>
        <p:nvGraphicFramePr>
          <p:cNvPr id="16" name="Chart 15">
            <a:extLst>
              <a:ext uri="{FF2B5EF4-FFF2-40B4-BE49-F238E27FC236}">
                <a16:creationId xmlns:a16="http://schemas.microsoft.com/office/drawing/2014/main" id="{94394DD2-E8BA-ACF0-CF9D-EA0110C41D89}"/>
              </a:ext>
            </a:extLst>
          </p:cNvPr>
          <p:cNvGraphicFramePr>
            <a:graphicFrameLocks/>
          </p:cNvGraphicFramePr>
          <p:nvPr>
            <p:extLst>
              <p:ext uri="{D42A27DB-BD31-4B8C-83A1-F6EECF244321}">
                <p14:modId xmlns:p14="http://schemas.microsoft.com/office/powerpoint/2010/main" val="1800659015"/>
              </p:ext>
            </p:extLst>
          </p:nvPr>
        </p:nvGraphicFramePr>
        <p:xfrm>
          <a:off x="1936520" y="2045758"/>
          <a:ext cx="9686395" cy="52694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046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8494F-DD73-CAA6-B7CD-D2E2ECC53A7C}"/>
            </a:ext>
          </a:extLst>
        </p:cNvPr>
        <p:cNvGrpSpPr/>
        <p:nvPr/>
      </p:nvGrpSpPr>
      <p:grpSpPr>
        <a:xfrm>
          <a:off x="0" y="0"/>
          <a:ext cx="0" cy="0"/>
          <a:chOff x="0" y="0"/>
          <a:chExt cx="0" cy="0"/>
        </a:xfrm>
      </p:grpSpPr>
      <p:sp>
        <p:nvSpPr>
          <p:cNvPr id="12" name="Rectangle 11">
            <a:extLst>
              <a:ext uri="{FF2B5EF4-FFF2-40B4-BE49-F238E27FC236}">
                <a16:creationId xmlns:a16="http://schemas.microsoft.com/office/drawing/2014/main" id="{7F7C8E14-E11A-9F0A-5825-C7B598B3B6FB}"/>
              </a:ext>
            </a:extLst>
          </p:cNvPr>
          <p:cNvSpPr/>
          <p:nvPr/>
        </p:nvSpPr>
        <p:spPr>
          <a:xfrm>
            <a:off x="26089" y="6598537"/>
            <a:ext cx="1060698" cy="716663"/>
          </a:xfrm>
          <a:prstGeom prst="rect">
            <a:avLst/>
          </a:prstGeom>
          <a:solidFill>
            <a:schemeClr val="bg1"/>
          </a:solidFill>
          <a:ln w="15875">
            <a:noFill/>
          </a:ln>
        </p:spPr>
        <p:txBody>
          <a:bodyPr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4" name="TextBox 3">
            <a:extLst>
              <a:ext uri="{FF2B5EF4-FFF2-40B4-BE49-F238E27FC236}">
                <a16:creationId xmlns:a16="http://schemas.microsoft.com/office/drawing/2014/main" id="{B9994464-13AA-99AB-118E-E12D647A2C0F}"/>
              </a:ext>
            </a:extLst>
          </p:cNvPr>
          <p:cNvSpPr txBox="1"/>
          <p:nvPr/>
        </p:nvSpPr>
        <p:spPr>
          <a:xfrm>
            <a:off x="0" y="0"/>
            <a:ext cx="13004800" cy="353943"/>
          </a:xfrm>
          <a:prstGeom prst="rect">
            <a:avLst/>
          </a:prstGeom>
          <a:noFill/>
        </p:spPr>
        <p:txBody>
          <a:bodyPr wrap="square" rtlCol="0">
            <a:spAutoFit/>
          </a:bodyPr>
          <a:lstStyle/>
          <a:p>
            <a:pPr algn="ctr"/>
            <a:r>
              <a:rPr lang="en-US" sz="1680" b="1" u="sng">
                <a:solidFill>
                  <a:schemeClr val="bg1"/>
                </a:solidFill>
                <a:latin typeface="Corbel" panose="020B0503020204020204" pitchFamily="34" charset="0"/>
              </a:rPr>
              <a:t>TIER 2 </a:t>
            </a:r>
            <a:r>
              <a:rPr lang="en-US" sz="1680" b="1">
                <a:solidFill>
                  <a:schemeClr val="bg1"/>
                </a:solidFill>
                <a:latin typeface="Corbel" panose="020B0503020204020204" pitchFamily="34" charset="0"/>
              </a:rPr>
              <a:t>AID PACKAGE ELEMENTS – RANKED BY STRONGLY FAVOR IN SAFE GOP DISTRICTS</a:t>
            </a:r>
          </a:p>
        </p:txBody>
      </p:sp>
      <p:sp>
        <p:nvSpPr>
          <p:cNvPr id="9" name="TextBox 8">
            <a:extLst>
              <a:ext uri="{FF2B5EF4-FFF2-40B4-BE49-F238E27FC236}">
                <a16:creationId xmlns:a16="http://schemas.microsoft.com/office/drawing/2014/main" id="{47A66B92-3E7F-4F38-E432-1A4A793BF207}"/>
              </a:ext>
            </a:extLst>
          </p:cNvPr>
          <p:cNvSpPr txBox="1"/>
          <p:nvPr/>
        </p:nvSpPr>
        <p:spPr>
          <a:xfrm>
            <a:off x="0" y="1510840"/>
            <a:ext cx="10530590" cy="276999"/>
          </a:xfrm>
          <a:prstGeom prst="rect">
            <a:avLst/>
          </a:prstGeom>
          <a:noFill/>
        </p:spPr>
        <p:txBody>
          <a:bodyPr wrap="square">
            <a:spAutoFit/>
          </a:bodyPr>
          <a:lstStyle/>
          <a:p>
            <a:r>
              <a:rPr lang="en-US" sz="1200" i="1">
                <a:latin typeface="Corbel" panose="020B0503020204020204" pitchFamily="34" charset="0"/>
              </a:rPr>
              <a:t>The following are elements of an aid package for Ukraine that could be part of the legislation. Please indicate if you favor or oppose each. </a:t>
            </a:r>
            <a:endParaRPr lang="en-US" sz="1200" b="1">
              <a:latin typeface="Corbel" panose="020B0503020204020204" pitchFamily="34" charset="0"/>
            </a:endParaRPr>
          </a:p>
        </p:txBody>
      </p:sp>
      <p:grpSp>
        <p:nvGrpSpPr>
          <p:cNvPr id="3" name="Group 2">
            <a:extLst>
              <a:ext uri="{FF2B5EF4-FFF2-40B4-BE49-F238E27FC236}">
                <a16:creationId xmlns:a16="http://schemas.microsoft.com/office/drawing/2014/main" id="{F7BEEB24-BF29-94A2-D56A-88ADEB82F00A}"/>
              </a:ext>
            </a:extLst>
          </p:cNvPr>
          <p:cNvGrpSpPr/>
          <p:nvPr/>
        </p:nvGrpSpPr>
        <p:grpSpPr>
          <a:xfrm>
            <a:off x="2859663" y="1774049"/>
            <a:ext cx="8763252" cy="460029"/>
            <a:chOff x="0" y="-14449"/>
            <a:chExt cx="5529478" cy="482009"/>
          </a:xfrm>
        </p:grpSpPr>
        <p:sp>
          <p:nvSpPr>
            <p:cNvPr id="5" name="Rectangle 4">
              <a:extLst>
                <a:ext uri="{FF2B5EF4-FFF2-40B4-BE49-F238E27FC236}">
                  <a16:creationId xmlns:a16="http://schemas.microsoft.com/office/drawing/2014/main" id="{F37EEBAC-68AA-0881-02F4-50227F42FC02}"/>
                </a:ext>
              </a:extLst>
            </p:cNvPr>
            <p:cNvSpPr/>
            <p:nvPr/>
          </p:nvSpPr>
          <p:spPr>
            <a:xfrm>
              <a:off x="0" y="11124"/>
              <a:ext cx="5510384" cy="414186"/>
            </a:xfrm>
            <a:prstGeom prst="rect">
              <a:avLst/>
            </a:prstGeom>
            <a:gradFill>
              <a:gsLst>
                <a:gs pos="26000">
                  <a:srgbClr val="2F5597"/>
                </a:gs>
                <a:gs pos="67000">
                  <a:srgbClr val="FFA7A7"/>
                </a:gs>
                <a:gs pos="48000">
                  <a:srgbClr val="B4C7E7"/>
                </a:gs>
                <a:gs pos="94000">
                  <a:srgbClr val="A6A6A6"/>
                </a:gs>
                <a:gs pos="82000">
                  <a:srgbClr val="C00000"/>
                </a:gs>
              </a:gsLst>
              <a:lin ang="0" scaled="1"/>
            </a:gradFill>
            <a:ln w="15875">
              <a:no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6" name="TextBox 12">
              <a:extLst>
                <a:ext uri="{FF2B5EF4-FFF2-40B4-BE49-F238E27FC236}">
                  <a16:creationId xmlns:a16="http://schemas.microsoft.com/office/drawing/2014/main" id="{C7E57060-08FC-ADBD-382F-89068E084964}"/>
                </a:ext>
              </a:extLst>
            </p:cNvPr>
            <p:cNvSpPr txBox="1"/>
            <p:nvPr/>
          </p:nvSpPr>
          <p:spPr>
            <a:xfrm>
              <a:off x="30459" y="2329"/>
              <a:ext cx="1106170"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a:t>
              </a:r>
            </a:p>
            <a:p>
              <a:pPr algn="ctr"/>
              <a:r>
                <a:rPr lang="en-US" sz="1100" b="1" i="1">
                  <a:solidFill>
                    <a:schemeClr val="bg1"/>
                  </a:solidFill>
                </a:rPr>
                <a:t>Favor</a:t>
              </a:r>
            </a:p>
          </p:txBody>
        </p:sp>
        <p:sp>
          <p:nvSpPr>
            <p:cNvPr id="7" name="TextBox 13">
              <a:extLst>
                <a:ext uri="{FF2B5EF4-FFF2-40B4-BE49-F238E27FC236}">
                  <a16:creationId xmlns:a16="http://schemas.microsoft.com/office/drawing/2014/main" id="{0080A85F-234C-1D0A-1402-D5CF0E9D6E58}"/>
                </a:ext>
              </a:extLst>
            </p:cNvPr>
            <p:cNvSpPr txBox="1"/>
            <p:nvPr/>
          </p:nvSpPr>
          <p:spPr>
            <a:xfrm>
              <a:off x="1620717" y="2329"/>
              <a:ext cx="1293229"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a:t>
              </a:r>
            </a:p>
            <a:p>
              <a:pPr algn="ctr"/>
              <a:r>
                <a:rPr lang="en-US" sz="1100" b="1" i="1">
                  <a:solidFill>
                    <a:schemeClr val="bg1"/>
                  </a:solidFill>
                </a:rPr>
                <a:t>Favor</a:t>
              </a:r>
            </a:p>
          </p:txBody>
        </p:sp>
        <p:sp>
          <p:nvSpPr>
            <p:cNvPr id="8" name="TextBox 14">
              <a:extLst>
                <a:ext uri="{FF2B5EF4-FFF2-40B4-BE49-F238E27FC236}">
                  <a16:creationId xmlns:a16="http://schemas.microsoft.com/office/drawing/2014/main" id="{3CB4FAA5-0EEA-B0BD-5C75-FC463751EA36}"/>
                </a:ext>
              </a:extLst>
            </p:cNvPr>
            <p:cNvSpPr txBox="1"/>
            <p:nvPr/>
          </p:nvSpPr>
          <p:spPr>
            <a:xfrm>
              <a:off x="3065988" y="-14449"/>
              <a:ext cx="768252"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Somewhat Oppose</a:t>
              </a:r>
            </a:p>
          </p:txBody>
        </p:sp>
        <p:sp>
          <p:nvSpPr>
            <p:cNvPr id="10" name="TextBox 15">
              <a:extLst>
                <a:ext uri="{FF2B5EF4-FFF2-40B4-BE49-F238E27FC236}">
                  <a16:creationId xmlns:a16="http://schemas.microsoft.com/office/drawing/2014/main" id="{6051A8C9-F649-57E5-23B8-C08FFF11A982}"/>
                </a:ext>
              </a:extLst>
            </p:cNvPr>
            <p:cNvSpPr txBox="1"/>
            <p:nvPr/>
          </p:nvSpPr>
          <p:spPr>
            <a:xfrm>
              <a:off x="4367550" y="0"/>
              <a:ext cx="612584" cy="4652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Strongly Oppose</a:t>
              </a:r>
            </a:p>
          </p:txBody>
        </p:sp>
        <p:sp>
          <p:nvSpPr>
            <p:cNvPr id="11" name="TextBox 16">
              <a:extLst>
                <a:ext uri="{FF2B5EF4-FFF2-40B4-BE49-F238E27FC236}">
                  <a16:creationId xmlns:a16="http://schemas.microsoft.com/office/drawing/2014/main" id="{14DD13A8-10C2-7B11-C884-4A84056701F6}"/>
                </a:ext>
              </a:extLst>
            </p:cNvPr>
            <p:cNvSpPr txBox="1"/>
            <p:nvPr/>
          </p:nvSpPr>
          <p:spPr>
            <a:xfrm>
              <a:off x="5000407" y="73869"/>
              <a:ext cx="529071" cy="23584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i="1">
                  <a:solidFill>
                    <a:schemeClr val="bg1"/>
                  </a:solidFill>
                </a:rPr>
                <a:t>DK</a:t>
              </a:r>
            </a:p>
          </p:txBody>
        </p:sp>
      </p:grpSp>
      <p:cxnSp>
        <p:nvCxnSpPr>
          <p:cNvPr id="17" name="Straight Arrow Connector 16">
            <a:extLst>
              <a:ext uri="{FF2B5EF4-FFF2-40B4-BE49-F238E27FC236}">
                <a16:creationId xmlns:a16="http://schemas.microsoft.com/office/drawing/2014/main" id="{17B26D61-C1D4-E5FB-1FFF-2A888051B439}"/>
              </a:ext>
            </a:extLst>
          </p:cNvPr>
          <p:cNvCxnSpPr>
            <a:cxnSpLocks/>
          </p:cNvCxnSpPr>
          <p:nvPr/>
        </p:nvCxnSpPr>
        <p:spPr>
          <a:xfrm>
            <a:off x="378918" y="3464428"/>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C2148FD-69D7-6C2E-CFE5-2003A7292069}"/>
              </a:ext>
            </a:extLst>
          </p:cNvPr>
          <p:cNvCxnSpPr>
            <a:cxnSpLocks/>
          </p:cNvCxnSpPr>
          <p:nvPr/>
        </p:nvCxnSpPr>
        <p:spPr>
          <a:xfrm>
            <a:off x="378918" y="4680479"/>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E653EC-2C17-E627-E4EB-BDBE607F7BED}"/>
              </a:ext>
            </a:extLst>
          </p:cNvPr>
          <p:cNvCxnSpPr>
            <a:cxnSpLocks/>
          </p:cNvCxnSpPr>
          <p:nvPr/>
        </p:nvCxnSpPr>
        <p:spPr>
          <a:xfrm>
            <a:off x="378918" y="5852938"/>
            <a:ext cx="12246964" cy="0"/>
          </a:xfrm>
          <a:prstGeom prst="straightConnector1">
            <a:avLst/>
          </a:prstGeom>
          <a:ln w="12700">
            <a:solidFill>
              <a:schemeClr val="bg2">
                <a:lumMod val="2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B4F08A7-76FE-680D-2A19-F762DE128EC2}"/>
              </a:ext>
            </a:extLst>
          </p:cNvPr>
          <p:cNvSpPr txBox="1"/>
          <p:nvPr/>
        </p:nvSpPr>
        <p:spPr>
          <a:xfrm>
            <a:off x="-1957" y="2444444"/>
            <a:ext cx="2115570" cy="830997"/>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Seizing Russian assets worth up to $300 billion currently in European banks to help pay for aid to Ukraine</a:t>
            </a:r>
          </a:p>
        </p:txBody>
      </p:sp>
      <p:sp>
        <p:nvSpPr>
          <p:cNvPr id="25" name="TextBox 24">
            <a:extLst>
              <a:ext uri="{FF2B5EF4-FFF2-40B4-BE49-F238E27FC236}">
                <a16:creationId xmlns:a16="http://schemas.microsoft.com/office/drawing/2014/main" id="{354B047F-2F8A-6E0C-3A20-97FA3BCB6739}"/>
              </a:ext>
            </a:extLst>
          </p:cNvPr>
          <p:cNvSpPr txBox="1"/>
          <p:nvPr/>
        </p:nvSpPr>
        <p:spPr>
          <a:xfrm>
            <a:off x="0" y="3679747"/>
            <a:ext cx="2033124" cy="830997"/>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Including additional border security funding in any legislation providing additional aid to Ukraine</a:t>
            </a:r>
          </a:p>
        </p:txBody>
      </p:sp>
      <p:sp>
        <p:nvSpPr>
          <p:cNvPr id="26" name="TextBox 25">
            <a:extLst>
              <a:ext uri="{FF2B5EF4-FFF2-40B4-BE49-F238E27FC236}">
                <a16:creationId xmlns:a16="http://schemas.microsoft.com/office/drawing/2014/main" id="{F7F3EB81-99B2-CAF8-E48E-EF99D4895A7D}"/>
              </a:ext>
            </a:extLst>
          </p:cNvPr>
          <p:cNvSpPr txBox="1"/>
          <p:nvPr/>
        </p:nvSpPr>
        <p:spPr>
          <a:xfrm>
            <a:off x="0" y="4901948"/>
            <a:ext cx="2033124" cy="646331"/>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Including military aid to Israel in any legislation providing additional aid to Ukraine</a:t>
            </a:r>
          </a:p>
        </p:txBody>
      </p:sp>
      <p:sp>
        <p:nvSpPr>
          <p:cNvPr id="27" name="TextBox 26">
            <a:extLst>
              <a:ext uri="{FF2B5EF4-FFF2-40B4-BE49-F238E27FC236}">
                <a16:creationId xmlns:a16="http://schemas.microsoft.com/office/drawing/2014/main" id="{4B1FED28-70D5-6134-79CE-9E66688AD0AA}"/>
              </a:ext>
            </a:extLst>
          </p:cNvPr>
          <p:cNvSpPr txBox="1"/>
          <p:nvPr/>
        </p:nvSpPr>
        <p:spPr>
          <a:xfrm>
            <a:off x="0" y="5941205"/>
            <a:ext cx="2033124" cy="1015663"/>
          </a:xfrm>
          <a:prstGeom prst="rect">
            <a:avLst/>
          </a:prstGeom>
          <a:noFill/>
        </p:spPr>
        <p:txBody>
          <a:bodyPr wrap="square">
            <a:spAutoFit/>
          </a:bodyPr>
          <a:lstStyle/>
          <a:p>
            <a:pPr algn="ctr"/>
            <a:r>
              <a:rPr lang="en-US" sz="1200">
                <a:latin typeface="Corbel" panose="020B0503020204020204" pitchFamily="34" charset="0"/>
                <a:ea typeface="MS Mincho" panose="02020609040205080304" pitchFamily="49" charset="-128"/>
              </a:rPr>
              <a:t>Limiting any aid to only military supplies and weapons, allowing others to focus on humanitarian, financial aid</a:t>
            </a:r>
          </a:p>
        </p:txBody>
      </p:sp>
      <p:sp>
        <p:nvSpPr>
          <p:cNvPr id="29" name="TextBox 28">
            <a:extLst>
              <a:ext uri="{FF2B5EF4-FFF2-40B4-BE49-F238E27FC236}">
                <a16:creationId xmlns:a16="http://schemas.microsoft.com/office/drawing/2014/main" id="{D32FADBB-BEAB-F57E-5392-A8B846084B20}"/>
              </a:ext>
            </a:extLst>
          </p:cNvPr>
          <p:cNvSpPr txBox="1"/>
          <p:nvPr/>
        </p:nvSpPr>
        <p:spPr>
          <a:xfrm>
            <a:off x="11666512" y="1832386"/>
            <a:ext cx="1175282" cy="292388"/>
          </a:xfrm>
          <a:prstGeom prst="rect">
            <a:avLst/>
          </a:prstGeom>
          <a:noFill/>
        </p:spPr>
        <p:txBody>
          <a:bodyPr wrap="square">
            <a:spAutoFit/>
          </a:bodyPr>
          <a:lstStyle/>
          <a:p>
            <a:pPr algn="ctr"/>
            <a:r>
              <a:rPr lang="en-US" sz="1300" b="1" i="1">
                <a:effectLst/>
                <a:latin typeface="Corbel" panose="020B0503020204020204" pitchFamily="34" charset="0"/>
                <a:ea typeface="Calibri" panose="020F0502020204030204" pitchFamily="34" charset="0"/>
                <a:cs typeface="Times New Roman" panose="02020603050405020304" pitchFamily="18" charset="0"/>
              </a:rPr>
              <a:t>Favor-Oppose</a:t>
            </a:r>
            <a:endParaRPr lang="en-US" sz="1300" b="1" i="1">
              <a:latin typeface="Corbel" panose="020B0503020204020204" pitchFamily="34" charset="0"/>
            </a:endParaRPr>
          </a:p>
        </p:txBody>
      </p:sp>
      <p:sp>
        <p:nvSpPr>
          <p:cNvPr id="40" name="TextBox 39">
            <a:extLst>
              <a:ext uri="{FF2B5EF4-FFF2-40B4-BE49-F238E27FC236}">
                <a16:creationId xmlns:a16="http://schemas.microsoft.com/office/drawing/2014/main" id="{F53C960F-49F3-4FE0-119E-28D43232154C}"/>
              </a:ext>
            </a:extLst>
          </p:cNvPr>
          <p:cNvSpPr txBox="1"/>
          <p:nvPr/>
        </p:nvSpPr>
        <p:spPr>
          <a:xfrm>
            <a:off x="11731844" y="2441736"/>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66%</a:t>
            </a:r>
            <a:r>
              <a:rPr lang="en-US" sz="1300" b="1" i="1">
                <a:effectLst/>
                <a:latin typeface="Corbel" panose="020B0503020204020204" pitchFamily="34" charset="0"/>
                <a:ea typeface="Calibri" panose="020F0502020204030204" pitchFamily="34" charset="0"/>
                <a:cs typeface="Times New Roman" panose="02020603050405020304" pitchFamily="18" charset="0"/>
              </a:rPr>
              <a:t>-21%</a:t>
            </a:r>
            <a:endParaRPr lang="en-US" sz="1300" b="1" i="1">
              <a:latin typeface="Corbel" panose="020B0503020204020204" pitchFamily="34" charset="0"/>
            </a:endParaRPr>
          </a:p>
        </p:txBody>
      </p:sp>
      <p:sp>
        <p:nvSpPr>
          <p:cNvPr id="41" name="TextBox 40">
            <a:extLst>
              <a:ext uri="{FF2B5EF4-FFF2-40B4-BE49-F238E27FC236}">
                <a16:creationId xmlns:a16="http://schemas.microsoft.com/office/drawing/2014/main" id="{2706C560-5593-76B6-E53C-CB6A0B92FA3D}"/>
              </a:ext>
            </a:extLst>
          </p:cNvPr>
          <p:cNvSpPr txBox="1"/>
          <p:nvPr/>
        </p:nvSpPr>
        <p:spPr>
          <a:xfrm>
            <a:off x="11725741" y="3025876"/>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65%</a:t>
            </a:r>
            <a:r>
              <a:rPr lang="en-US" sz="1300" b="1" i="1">
                <a:effectLst/>
                <a:latin typeface="Corbel" panose="020B0503020204020204" pitchFamily="34" charset="0"/>
                <a:ea typeface="Calibri" panose="020F0502020204030204" pitchFamily="34" charset="0"/>
                <a:cs typeface="Times New Roman" panose="02020603050405020304" pitchFamily="18" charset="0"/>
              </a:rPr>
              <a:t>-20%</a:t>
            </a:r>
            <a:endParaRPr lang="en-US" sz="1300" b="1" i="1">
              <a:latin typeface="Corbel" panose="020B0503020204020204" pitchFamily="34" charset="0"/>
            </a:endParaRPr>
          </a:p>
        </p:txBody>
      </p:sp>
      <p:sp>
        <p:nvSpPr>
          <p:cNvPr id="42" name="TextBox 41">
            <a:extLst>
              <a:ext uri="{FF2B5EF4-FFF2-40B4-BE49-F238E27FC236}">
                <a16:creationId xmlns:a16="http://schemas.microsoft.com/office/drawing/2014/main" id="{24C7BFA7-BFB4-1A0C-2A74-74BB576B2767}"/>
              </a:ext>
            </a:extLst>
          </p:cNvPr>
          <p:cNvSpPr txBox="1"/>
          <p:nvPr/>
        </p:nvSpPr>
        <p:spPr>
          <a:xfrm>
            <a:off x="11731844" y="3613966"/>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56%</a:t>
            </a:r>
            <a:r>
              <a:rPr lang="en-US" sz="1300" b="1" i="1">
                <a:effectLst/>
                <a:latin typeface="Corbel" panose="020B0503020204020204" pitchFamily="34" charset="0"/>
                <a:ea typeface="Calibri" panose="020F0502020204030204" pitchFamily="34" charset="0"/>
                <a:cs typeface="Times New Roman" panose="02020603050405020304" pitchFamily="18" charset="0"/>
              </a:rPr>
              <a:t>-35%</a:t>
            </a:r>
            <a:endParaRPr lang="en-US" sz="1300" b="1" i="1">
              <a:latin typeface="Corbel" panose="020B0503020204020204" pitchFamily="34" charset="0"/>
            </a:endParaRPr>
          </a:p>
        </p:txBody>
      </p:sp>
      <p:sp>
        <p:nvSpPr>
          <p:cNvPr id="43" name="TextBox 42">
            <a:extLst>
              <a:ext uri="{FF2B5EF4-FFF2-40B4-BE49-F238E27FC236}">
                <a16:creationId xmlns:a16="http://schemas.microsoft.com/office/drawing/2014/main" id="{60529508-CF6F-1A6E-38B5-55946F4A78B4}"/>
              </a:ext>
            </a:extLst>
          </p:cNvPr>
          <p:cNvSpPr txBox="1"/>
          <p:nvPr/>
        </p:nvSpPr>
        <p:spPr>
          <a:xfrm>
            <a:off x="11725741" y="4208964"/>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50%</a:t>
            </a:r>
            <a:r>
              <a:rPr lang="en-US" sz="1300" b="1" i="1">
                <a:effectLst/>
                <a:latin typeface="Corbel" panose="020B0503020204020204" pitchFamily="34" charset="0"/>
                <a:ea typeface="Calibri" panose="020F0502020204030204" pitchFamily="34" charset="0"/>
                <a:cs typeface="Times New Roman" panose="02020603050405020304" pitchFamily="18" charset="0"/>
              </a:rPr>
              <a:t>-35%</a:t>
            </a:r>
            <a:endParaRPr lang="en-US" sz="1300" b="1" i="1">
              <a:latin typeface="Corbel" panose="020B0503020204020204" pitchFamily="34" charset="0"/>
            </a:endParaRPr>
          </a:p>
        </p:txBody>
      </p:sp>
      <p:sp>
        <p:nvSpPr>
          <p:cNvPr id="44" name="TextBox 43">
            <a:extLst>
              <a:ext uri="{FF2B5EF4-FFF2-40B4-BE49-F238E27FC236}">
                <a16:creationId xmlns:a16="http://schemas.microsoft.com/office/drawing/2014/main" id="{03C1005D-8AB1-21B6-0304-966A1F9A9D0D}"/>
              </a:ext>
            </a:extLst>
          </p:cNvPr>
          <p:cNvSpPr txBox="1"/>
          <p:nvPr/>
        </p:nvSpPr>
        <p:spPr>
          <a:xfrm>
            <a:off x="11731844" y="4809872"/>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57%</a:t>
            </a:r>
            <a:r>
              <a:rPr lang="en-US" sz="1300" b="1" i="1">
                <a:effectLst/>
                <a:latin typeface="Corbel" panose="020B0503020204020204" pitchFamily="34" charset="0"/>
                <a:ea typeface="Calibri" panose="020F0502020204030204" pitchFamily="34" charset="0"/>
                <a:cs typeface="Times New Roman" panose="02020603050405020304" pitchFamily="18" charset="0"/>
              </a:rPr>
              <a:t>-34%</a:t>
            </a:r>
            <a:endParaRPr lang="en-US" sz="1300" b="1" i="1">
              <a:latin typeface="Corbel" panose="020B0503020204020204" pitchFamily="34" charset="0"/>
            </a:endParaRPr>
          </a:p>
        </p:txBody>
      </p:sp>
      <p:sp>
        <p:nvSpPr>
          <p:cNvPr id="45" name="TextBox 44">
            <a:extLst>
              <a:ext uri="{FF2B5EF4-FFF2-40B4-BE49-F238E27FC236}">
                <a16:creationId xmlns:a16="http://schemas.microsoft.com/office/drawing/2014/main" id="{4833F863-F3CE-3856-C6F7-670991042A8D}"/>
              </a:ext>
            </a:extLst>
          </p:cNvPr>
          <p:cNvSpPr txBox="1"/>
          <p:nvPr/>
        </p:nvSpPr>
        <p:spPr>
          <a:xfrm>
            <a:off x="11725741" y="5400732"/>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46%</a:t>
            </a:r>
            <a:r>
              <a:rPr lang="en-US" sz="1300" b="1" i="1">
                <a:effectLst/>
                <a:latin typeface="Corbel" panose="020B0503020204020204" pitchFamily="34" charset="0"/>
                <a:ea typeface="Calibri" panose="020F0502020204030204" pitchFamily="34" charset="0"/>
                <a:cs typeface="Times New Roman" panose="02020603050405020304" pitchFamily="18" charset="0"/>
              </a:rPr>
              <a:t>-41%</a:t>
            </a:r>
            <a:endParaRPr lang="en-US" sz="1300" b="1" i="1">
              <a:latin typeface="Corbel" panose="020B0503020204020204" pitchFamily="34" charset="0"/>
            </a:endParaRPr>
          </a:p>
        </p:txBody>
      </p:sp>
      <p:sp>
        <p:nvSpPr>
          <p:cNvPr id="46" name="TextBox 45">
            <a:extLst>
              <a:ext uri="{FF2B5EF4-FFF2-40B4-BE49-F238E27FC236}">
                <a16:creationId xmlns:a16="http://schemas.microsoft.com/office/drawing/2014/main" id="{08C5F6FC-1535-611B-21FF-A4A825BA48C2}"/>
              </a:ext>
            </a:extLst>
          </p:cNvPr>
          <p:cNvSpPr txBox="1"/>
          <p:nvPr/>
        </p:nvSpPr>
        <p:spPr>
          <a:xfrm>
            <a:off x="11731844" y="5994194"/>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53%</a:t>
            </a:r>
            <a:r>
              <a:rPr lang="en-US" sz="1300" b="1" i="1">
                <a:effectLst/>
                <a:latin typeface="Corbel" panose="020B0503020204020204" pitchFamily="34" charset="0"/>
                <a:ea typeface="Calibri" panose="020F0502020204030204" pitchFamily="34" charset="0"/>
                <a:cs typeface="Times New Roman" panose="02020603050405020304" pitchFamily="18" charset="0"/>
              </a:rPr>
              <a:t>-34%</a:t>
            </a:r>
            <a:endParaRPr lang="en-US" sz="1300" b="1" i="1">
              <a:latin typeface="Corbel" panose="020B0503020204020204" pitchFamily="34" charset="0"/>
            </a:endParaRPr>
          </a:p>
        </p:txBody>
      </p:sp>
      <p:sp>
        <p:nvSpPr>
          <p:cNvPr id="47" name="TextBox 46">
            <a:extLst>
              <a:ext uri="{FF2B5EF4-FFF2-40B4-BE49-F238E27FC236}">
                <a16:creationId xmlns:a16="http://schemas.microsoft.com/office/drawing/2014/main" id="{6AD2391A-9181-16EE-D9FD-65741AF960A5}"/>
              </a:ext>
            </a:extLst>
          </p:cNvPr>
          <p:cNvSpPr txBox="1"/>
          <p:nvPr/>
        </p:nvSpPr>
        <p:spPr>
          <a:xfrm>
            <a:off x="11725741" y="6582058"/>
            <a:ext cx="972586" cy="292388"/>
          </a:xfrm>
          <a:prstGeom prst="rect">
            <a:avLst/>
          </a:prstGeom>
          <a:noFill/>
        </p:spPr>
        <p:txBody>
          <a:bodyPr wrap="square">
            <a:spAutoFit/>
          </a:bodyPr>
          <a:lstStyle/>
          <a:p>
            <a:pPr algn="ctr"/>
            <a:r>
              <a:rPr lang="en-US" sz="1300" b="1" i="1">
                <a:latin typeface="Corbel" panose="020B0503020204020204" pitchFamily="34" charset="0"/>
                <a:ea typeface="Calibri" panose="020F0502020204030204" pitchFamily="34" charset="0"/>
                <a:cs typeface="Times New Roman" panose="02020603050405020304" pitchFamily="18" charset="0"/>
              </a:rPr>
              <a:t>48%</a:t>
            </a:r>
            <a:r>
              <a:rPr lang="en-US" sz="1300" b="1" i="1">
                <a:effectLst/>
                <a:latin typeface="Corbel" panose="020B0503020204020204" pitchFamily="34" charset="0"/>
                <a:ea typeface="Calibri" panose="020F0502020204030204" pitchFamily="34" charset="0"/>
                <a:cs typeface="Times New Roman" panose="02020603050405020304" pitchFamily="18" charset="0"/>
              </a:rPr>
              <a:t>-38%</a:t>
            </a:r>
            <a:endParaRPr lang="en-US" sz="1300" b="1" i="1">
              <a:latin typeface="Corbel" panose="020B0503020204020204" pitchFamily="34" charset="0"/>
            </a:endParaRPr>
          </a:p>
        </p:txBody>
      </p:sp>
      <p:sp>
        <p:nvSpPr>
          <p:cNvPr id="13" name="TextBox 12">
            <a:extLst>
              <a:ext uri="{FF2B5EF4-FFF2-40B4-BE49-F238E27FC236}">
                <a16:creationId xmlns:a16="http://schemas.microsoft.com/office/drawing/2014/main" id="{C2CFB61F-2DB7-D0F2-1A7D-47E58ED1CA8B}"/>
              </a:ext>
            </a:extLst>
          </p:cNvPr>
          <p:cNvSpPr txBox="1"/>
          <p:nvPr/>
        </p:nvSpPr>
        <p:spPr>
          <a:xfrm>
            <a:off x="43542" y="451572"/>
            <a:ext cx="12911842" cy="923330"/>
          </a:xfrm>
          <a:prstGeom prst="rect">
            <a:avLst/>
          </a:prstGeom>
          <a:noFill/>
        </p:spPr>
        <p:txBody>
          <a:bodyPr wrap="square" rtlCol="0">
            <a:spAutoFit/>
          </a:bodyPr>
          <a:lstStyle/>
          <a:p>
            <a:pPr algn="ctr"/>
            <a:r>
              <a:rPr lang="en-US" sz="1800">
                <a:solidFill>
                  <a:schemeClr val="bg1"/>
                </a:solidFill>
              </a:rPr>
              <a:t>At least a plurality of voters in both samples favor each of the elements of the potential aid package, but there is some drop off with general election voters in battleground districts on coupling this with aid for Israel and that it will only include aid for weapons and not humanitarian aid.</a:t>
            </a:r>
          </a:p>
        </p:txBody>
      </p:sp>
      <p:sp>
        <p:nvSpPr>
          <p:cNvPr id="14" name="Rounded Rectangle 13">
            <a:extLst>
              <a:ext uri="{FF2B5EF4-FFF2-40B4-BE49-F238E27FC236}">
                <a16:creationId xmlns:a16="http://schemas.microsoft.com/office/drawing/2014/main" id="{8EDC2A5E-49F9-04B8-6EDB-90EECC4CF7B2}"/>
              </a:ext>
            </a:extLst>
          </p:cNvPr>
          <p:cNvSpPr/>
          <p:nvPr/>
        </p:nvSpPr>
        <p:spPr>
          <a:xfrm>
            <a:off x="11796079" y="5430876"/>
            <a:ext cx="819755" cy="242934"/>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sp>
        <p:nvSpPr>
          <p:cNvPr id="15" name="Rounded Rectangle 14">
            <a:extLst>
              <a:ext uri="{FF2B5EF4-FFF2-40B4-BE49-F238E27FC236}">
                <a16:creationId xmlns:a16="http://schemas.microsoft.com/office/drawing/2014/main" id="{1C55EE90-5A21-374C-5F83-4EB2B10E6EAF}"/>
              </a:ext>
            </a:extLst>
          </p:cNvPr>
          <p:cNvSpPr/>
          <p:nvPr/>
        </p:nvSpPr>
        <p:spPr>
          <a:xfrm>
            <a:off x="11786029" y="6612202"/>
            <a:ext cx="839853" cy="252196"/>
          </a:xfrm>
          <a:prstGeom prst="roundRect">
            <a:avLst/>
          </a:prstGeom>
          <a:ln w="15875">
            <a:solidFill>
              <a:srgbClr val="FF0000"/>
            </a:solidFill>
          </a:ln>
        </p:spPr>
        <p:txBody>
          <a:bodyPr wrap="square" rtlCol="0" anchor="ctr">
            <a:spAutoFit/>
          </a:bodyPr>
          <a:lstStyle/>
          <a:p>
            <a:pPr algn="ctr"/>
            <a:endParaRPr lang="en-US" sz="1600">
              <a:latin typeface="Ebrima" panose="02000000000000000000" pitchFamily="2" charset="0"/>
              <a:ea typeface="Ebrima" panose="02000000000000000000" pitchFamily="2" charset="0"/>
              <a:cs typeface="Ebrima" panose="02000000000000000000" pitchFamily="2" charset="0"/>
            </a:endParaRPr>
          </a:p>
        </p:txBody>
      </p:sp>
      <p:graphicFrame>
        <p:nvGraphicFramePr>
          <p:cNvPr id="16" name="Chart 15">
            <a:extLst>
              <a:ext uri="{FF2B5EF4-FFF2-40B4-BE49-F238E27FC236}">
                <a16:creationId xmlns:a16="http://schemas.microsoft.com/office/drawing/2014/main" id="{BCF8BD89-2A4B-4379-A724-5E72202D4206}"/>
              </a:ext>
            </a:extLst>
          </p:cNvPr>
          <p:cNvGraphicFramePr>
            <a:graphicFrameLocks/>
          </p:cNvGraphicFramePr>
          <p:nvPr>
            <p:extLst>
              <p:ext uri="{D42A27DB-BD31-4B8C-83A1-F6EECF244321}">
                <p14:modId xmlns:p14="http://schemas.microsoft.com/office/powerpoint/2010/main" val="3702179853"/>
              </p:ext>
            </p:extLst>
          </p:nvPr>
        </p:nvGraphicFramePr>
        <p:xfrm>
          <a:off x="1906259" y="2061617"/>
          <a:ext cx="9686395" cy="52694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420816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5875">
          <a:solidFill>
            <a:srgbClr val="FF0000"/>
          </a:solidFill>
        </a:ln>
      </a:spPr>
      <a:bodyPr rtlCol="0" anchor="ctr">
        <a:spAutoFit/>
      </a:bodyPr>
      <a:lstStyle>
        <a:defPPr algn="ctr">
          <a:defRPr sz="1600">
            <a:latin typeface="Ebrima" panose="02000000000000000000" pitchFamily="2" charset="0"/>
            <a:ea typeface="Ebrima" panose="02000000000000000000" pitchFamily="2" charset="0"/>
            <a:cs typeface="Ebrima" panose="02000000000000000000" pitchFamily="2" charset="0"/>
          </a:defRPr>
        </a:defPPr>
      </a:lstStyle>
    </a:spDef>
    <a:lnDef>
      <a:spPr>
        <a:ln>
          <a:solidFill>
            <a:srgbClr val="D6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28575">
          <a:solidFill>
            <a:srgbClr val="FF0000"/>
          </a:solidFill>
        </a:ln>
      </a:spPr>
      <a:bodyPr rtlCol="0" anchor="ctr">
        <a:spAutoFit/>
      </a:bodyPr>
      <a:lstStyle>
        <a:defPPr algn="ctr">
          <a:defRPr sz="1600">
            <a:latin typeface="Ebrima" panose="02000000000000000000" pitchFamily="2" charset="0"/>
            <a:ea typeface="Ebrima" panose="02000000000000000000" pitchFamily="2" charset="0"/>
            <a:cs typeface="Ebrima" panose="02000000000000000000" pitchFamily="2" charset="0"/>
          </a:defRPr>
        </a:defPPr>
      </a:lstStyle>
    </a:spDef>
    <a:lnDef>
      <a:spPr>
        <a:ln w="12700">
          <a:solidFill>
            <a:srgbClr val="F6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3a8e55d-efcf-45ef-b66c-82980eb8a0ea" xsi:nil="true"/>
    <lcf76f155ced4ddcb4097134ff3c332f xmlns="1a1be27f-d956-46da-a5f4-2fcad9b6484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B40B5324169A34F83764CB773F2E093" ma:contentTypeVersion="18" ma:contentTypeDescription="Create a new document." ma:contentTypeScope="" ma:versionID="13690cd95ccf5a6afcc95d9e0855418e">
  <xsd:schema xmlns:xsd="http://www.w3.org/2001/XMLSchema" xmlns:xs="http://www.w3.org/2001/XMLSchema" xmlns:p="http://schemas.microsoft.com/office/2006/metadata/properties" xmlns:ns2="1a1be27f-d956-46da-a5f4-2fcad9b64846" xmlns:ns3="33a8e55d-efcf-45ef-b66c-82980eb8a0ea" targetNamespace="http://schemas.microsoft.com/office/2006/metadata/properties" ma:root="true" ma:fieldsID="fbf0b4b5925ef3c340fa9e3e984b6e98" ns2:_="" ns3:_="">
    <xsd:import namespace="1a1be27f-d956-46da-a5f4-2fcad9b64846"/>
    <xsd:import namespace="33a8e55d-efcf-45ef-b66c-82980eb8a0ea"/>
    <xsd:element name="properties">
      <xsd:complexType>
        <xsd:sequence>
          <xsd:element name="documentManagement">
            <xsd:complexType>
              <xsd:all>
                <xsd:element ref="ns2:MediaServiceMetadata" minOccurs="0"/>
                <xsd:element ref="ns2:MediaServiceFastMetadata" minOccurs="0"/>
                <xsd:element ref="ns3:SharedWithUsers" minOccurs="0"/>
                <xsd:element ref="ns2:MediaServiceAutoTags" minOccurs="0"/>
                <xsd:element ref="ns2:MediaServiceOCR" minOccurs="0"/>
                <xsd:element ref="ns2:MediaServiceEventHashCode" minOccurs="0"/>
                <xsd:element ref="ns2:MediaServiceGenerationTime" minOccurs="0"/>
                <xsd:element ref="ns3:SharedWithDetails"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be27f-d956-46da-a5f4-2fcad9b648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7557660-5e1d-440e-a394-eae98256f4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a8e55d-efcf-45ef-b66c-82980eb8a0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cf4ce50-b17e-4c92-8d4d-97bc2fdb5c82}" ma:internalName="TaxCatchAll" ma:showField="CatchAllData" ma:web="33a8e55d-efcf-45ef-b66c-82980eb8a0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CEFBCE-B5E5-4556-A4D6-BA0495854E67}">
  <ds:schemaRefs>
    <ds:schemaRef ds:uri="http://schemas.microsoft.com/sharepoint/v3/contenttype/forms"/>
  </ds:schemaRefs>
</ds:datastoreItem>
</file>

<file path=customXml/itemProps2.xml><?xml version="1.0" encoding="utf-8"?>
<ds:datastoreItem xmlns:ds="http://schemas.openxmlformats.org/officeDocument/2006/customXml" ds:itemID="{DDABC7C8-FA5B-46CA-908F-8B4B44135DCB}">
  <ds:schemaRefs>
    <ds:schemaRef ds:uri="1a1be27f-d956-46da-a5f4-2fcad9b64846"/>
    <ds:schemaRef ds:uri="33a8e55d-efcf-45ef-b66c-82980eb8a0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2C848FD-DCCF-4233-844D-46A1233DA9BF}">
  <ds:schemaRefs>
    <ds:schemaRef ds:uri="1a1be27f-d956-46da-a5f4-2fcad9b64846"/>
    <ds:schemaRef ds:uri="33a8e55d-efcf-45ef-b66c-82980eb8a0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2848</Words>
  <Application>Microsoft Macintosh PowerPoint</Application>
  <PresentationFormat>Custom</PresentationFormat>
  <Paragraphs>412</Paragraphs>
  <Slides>15</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Corbel</vt:lpstr>
      <vt:lpstr>Ebrima</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O'Donnell</dc:creator>
  <cp:lastModifiedBy>Greg Butcher</cp:lastModifiedBy>
  <cp:revision>2</cp:revision>
  <cp:lastPrinted>2020-02-20T18:44:59Z</cp:lastPrinted>
  <dcterms:created xsi:type="dcterms:W3CDTF">2015-12-10T20:18:49Z</dcterms:created>
  <dcterms:modified xsi:type="dcterms:W3CDTF">2024-03-07T18:16:57Z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0x0101009B40B5324169A34F83764CB773F2E093</vt:lpwstr>
  </property>
  <property fmtid="{D5CDD505-2E9C-101B-9397-08002B2CF9AE}" pid="3" name="MediaServiceImageTags">
    <vt:lpwstr/>
  </property>
</Properties>
</file>